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charts/chart19.xml" ContentType="application/vnd.openxmlformats-officedocument.drawingml.char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charts/chart13.xml" ContentType="application/vnd.openxmlformats-officedocument.drawingml.chart+xml"/>
  <Override PartName="/ppt/charts/chart15.xml" ContentType="application/vnd.openxmlformats-officedocument.drawingml.char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7.xml" ContentType="application/vnd.openxmlformats-officedocument.drawingml.chart+xml"/>
  <Override PartName="/ppt/charts/chart20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rts/chart18.xml" ContentType="application/vnd.openxmlformats-officedocument.drawingml.char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charts/chart16.xml" ContentType="application/vnd.openxmlformats-officedocument.drawingml.char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charts/chart21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9"/>
  </p:notesMasterIdLst>
  <p:handoutMasterIdLst>
    <p:handoutMasterId r:id="rId50"/>
  </p:handoutMasterIdLst>
  <p:sldIdLst>
    <p:sldId id="625" r:id="rId2"/>
    <p:sldId id="1297" r:id="rId3"/>
    <p:sldId id="1306" r:id="rId4"/>
    <p:sldId id="1247" r:id="rId5"/>
    <p:sldId id="1298" r:id="rId6"/>
    <p:sldId id="1386" r:id="rId7"/>
    <p:sldId id="1387" r:id="rId8"/>
    <p:sldId id="1209" r:id="rId9"/>
    <p:sldId id="1211" r:id="rId10"/>
    <p:sldId id="1155" r:id="rId11"/>
    <p:sldId id="1362" r:id="rId12"/>
    <p:sldId id="1308" r:id="rId13"/>
    <p:sldId id="1213" r:id="rId14"/>
    <p:sldId id="1214" r:id="rId15"/>
    <p:sldId id="1268" r:id="rId16"/>
    <p:sldId id="1274" r:id="rId17"/>
    <p:sldId id="1310" r:id="rId18"/>
    <p:sldId id="1311" r:id="rId19"/>
    <p:sldId id="1318" r:id="rId20"/>
    <p:sldId id="1075" r:id="rId21"/>
    <p:sldId id="1076" r:id="rId22"/>
    <p:sldId id="1252" r:id="rId23"/>
    <p:sldId id="1083" r:id="rId24"/>
    <p:sldId id="1325" r:id="rId25"/>
    <p:sldId id="1345" r:id="rId26"/>
    <p:sldId id="1299" r:id="rId27"/>
    <p:sldId id="1300" r:id="rId28"/>
    <p:sldId id="1335" r:id="rId29"/>
    <p:sldId id="1384" r:id="rId30"/>
    <p:sldId id="1337" r:id="rId31"/>
    <p:sldId id="1338" r:id="rId32"/>
    <p:sldId id="1215" r:id="rId33"/>
    <p:sldId id="1216" r:id="rId34"/>
    <p:sldId id="1217" r:id="rId35"/>
    <p:sldId id="1218" r:id="rId36"/>
    <p:sldId id="1363" r:id="rId37"/>
    <p:sldId id="1304" r:id="rId38"/>
    <p:sldId id="1034" r:id="rId39"/>
    <p:sldId id="1234" r:id="rId40"/>
    <p:sldId id="1364" r:id="rId41"/>
    <p:sldId id="1344" r:id="rId42"/>
    <p:sldId id="1366" r:id="rId43"/>
    <p:sldId id="1367" r:id="rId44"/>
    <p:sldId id="1368" r:id="rId45"/>
    <p:sldId id="1369" r:id="rId46"/>
    <p:sldId id="1385" r:id="rId47"/>
    <p:sldId id="1393" r:id="rId4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14F"/>
    <a:srgbClr val="FFFF99"/>
    <a:srgbClr val="531E1D"/>
    <a:srgbClr val="993300"/>
    <a:srgbClr val="008E00"/>
    <a:srgbClr val="FFAE37"/>
    <a:srgbClr val="FF99CC"/>
    <a:srgbClr val="00B800"/>
  </p:clrMru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3038" autoAdjust="0"/>
    <p:restoredTop sz="99455" autoAdjust="0"/>
  </p:normalViewPr>
  <p:slideViewPr>
    <p:cSldViewPr>
      <p:cViewPr>
        <p:scale>
          <a:sx n="90" d="100"/>
          <a:sy n="90" d="100"/>
        </p:scale>
        <p:origin x="-486" y="3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76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9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0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50"/>
      <c:rotY val="70"/>
      <c:perspective val="30"/>
    </c:view3D>
    <c:plotArea>
      <c:layout>
        <c:manualLayout>
          <c:layoutTarget val="inner"/>
          <c:xMode val="edge"/>
          <c:yMode val="edge"/>
          <c:x val="6.9572518712938736E-2"/>
          <c:y val="0"/>
          <c:w val="0.74253475260036961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explosion val="16"/>
            <c:spPr>
              <a:solidFill>
                <a:srgbClr val="00B050"/>
              </a:solidFill>
            </c:spPr>
          </c:dPt>
          <c:dPt>
            <c:idx val="1"/>
            <c:explosion val="11"/>
            <c:spPr>
              <a:solidFill>
                <a:srgbClr val="FF714F"/>
              </a:solidFill>
            </c:spPr>
          </c:dPt>
          <c:dPt>
            <c:idx val="2"/>
            <c:explosion val="10"/>
            <c:spPr>
              <a:solidFill>
                <a:srgbClr val="00B0F0"/>
              </a:solidFill>
            </c:spPr>
          </c:dPt>
          <c:dLbls>
            <c:dLbl>
              <c:idx val="0"/>
              <c:layout>
                <c:manualLayout>
                  <c:x val="-0.10886154855643057"/>
                  <c:y val="-2.9043261349194657E-2"/>
                </c:manualLayout>
              </c:layout>
              <c:dLblPos val="bestFit"/>
              <c:showVal val="1"/>
            </c:dLbl>
            <c:dLbl>
              <c:idx val="1"/>
              <c:layout>
                <c:manualLayout>
                  <c:x val="3.6257898318265813E-2"/>
                  <c:y val="-3.941277863523656E-2"/>
                </c:manualLayout>
              </c:layout>
              <c:dLblPos val="bestFit"/>
              <c:showVal val="1"/>
            </c:dLbl>
            <c:dLbl>
              <c:idx val="2"/>
              <c:layout>
                <c:manualLayout>
                  <c:x val="1.3049601438709067E-2"/>
                  <c:y val="-2.9996318600588545E-2"/>
                </c:manualLayout>
              </c:layout>
              <c:dLblPos val="bestFit"/>
              <c:showVal val="1"/>
            </c:dLbl>
            <c:dLbl>
              <c:idx val="3"/>
              <c:layout>
                <c:manualLayout>
                  <c:x val="5.8524108097598873E-3"/>
                  <c:y val="-1.5306699093023858E-2"/>
                </c:manualLayout>
              </c:layout>
              <c:dLblPos val="bestFit"/>
              <c:showVal val="1"/>
            </c:dLbl>
            <c:dLbl>
              <c:idx val="4"/>
              <c:layout>
                <c:manualLayout>
                  <c:x val="1.9887479342859948E-2"/>
                  <c:y val="4.8665519969502163E-2"/>
                </c:manualLayout>
              </c:layout>
              <c:dLblPos val="bestFit"/>
              <c:showVal val="1"/>
            </c:dLbl>
            <c:dLbl>
              <c:idx val="5"/>
              <c:layout>
                <c:manualLayout>
                  <c:x val="8.3225187129386848E-3"/>
                  <c:y val="-1.8523108322179536E-2"/>
                </c:manualLayout>
              </c:layout>
              <c:dLblPos val="bestFit"/>
              <c:showVal val="1"/>
            </c:dLbl>
            <c:dLbl>
              <c:idx val="6"/>
              <c:layout>
                <c:manualLayout>
                  <c:x val="5.4706182560513399E-3"/>
                  <c:y val="-5.0142259012796358E-3"/>
                </c:manualLayout>
              </c:layout>
              <c:dLblPos val="bestFit"/>
              <c:showVal val="1"/>
            </c:dLbl>
            <c:spPr>
              <a:noFill/>
              <a:ln w="25384">
                <a:noFill/>
              </a:ln>
            </c:spPr>
            <c:txPr>
              <a:bodyPr/>
              <a:lstStyle/>
              <a:p>
                <a:pPr>
                  <a:defRPr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showLeaderLines val="1"/>
          </c:dLbls>
          <c:cat>
            <c:strRef>
              <c:f>Лист1!$A$2:$A$4</c:f>
              <c:strCache>
                <c:ptCount val="3"/>
                <c:pt idx="0">
                  <c:v>Городские</c:v>
                </c:pt>
                <c:pt idx="1">
                  <c:v>Сельские </c:v>
                </c:pt>
                <c:pt idx="2">
                  <c:v>Кам. Полянские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70</c:v>
                </c:pt>
                <c:pt idx="1">
                  <c:v>21</c:v>
                </c:pt>
                <c:pt idx="2">
                  <c:v>4</c:v>
                </c:pt>
              </c:numCache>
            </c:numRef>
          </c:val>
        </c:ser>
      </c:pie3DChart>
      <c:spPr>
        <a:noFill/>
        <a:ln w="25406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sz="1599" b="1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599" b="1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599" b="1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wMode val="edge"/>
          <c:hMode val="edge"/>
          <c:x val="0.77828470151664797"/>
          <c:y val="0.72418820006654105"/>
          <c:w val="0.99074072364635557"/>
          <c:h val="0.96026080366714739"/>
        </c:manualLayout>
      </c:layout>
      <c:txPr>
        <a:bodyPr/>
        <a:lstStyle/>
        <a:p>
          <a:pPr>
            <a:defRPr sz="1599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</c:chart>
  <c:spPr>
    <a:scene3d>
      <a:camera prst="orthographicFront"/>
      <a:lightRig rig="threePt" dir="t"/>
    </a:scene3d>
    <a:sp3d>
      <a:bevelT w="6350"/>
    </a:sp3d>
  </c:spPr>
  <c:txPr>
    <a:bodyPr/>
    <a:lstStyle/>
    <a:p>
      <a:pPr>
        <a:defRPr sz="1798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FF00"/>
            </a:solidFill>
          </c:spPr>
          <c:dPt>
            <c:idx val="0"/>
            <c:spPr>
              <a:solidFill>
                <a:srgbClr val="00B050"/>
              </a:solidFill>
            </c:spPr>
          </c:dPt>
          <c:dPt>
            <c:idx val="1"/>
            <c:spPr>
              <a:solidFill>
                <a:srgbClr val="92D050"/>
              </a:solidFill>
            </c:spPr>
          </c:dPt>
          <c:dPt>
            <c:idx val="2"/>
            <c:spPr>
              <a:solidFill>
                <a:srgbClr val="92D050"/>
              </a:solidFill>
            </c:spPr>
          </c:dPt>
          <c:dPt>
            <c:idx val="3"/>
            <c:spPr>
              <a:solidFill>
                <a:srgbClr val="92D050"/>
              </a:solidFill>
            </c:spPr>
          </c:dPt>
          <c:dPt>
            <c:idx val="4"/>
            <c:spPr>
              <a:solidFill>
                <a:srgbClr val="92D050"/>
              </a:solidFill>
            </c:spPr>
          </c:dPt>
          <c:dPt>
            <c:idx val="5"/>
            <c:spPr>
              <a:solidFill>
                <a:srgbClr val="92D050"/>
              </a:solidFill>
            </c:spPr>
          </c:dPt>
          <c:dPt>
            <c:idx val="6"/>
            <c:spPr>
              <a:solidFill>
                <a:srgbClr val="92D050"/>
              </a:solidFill>
            </c:spPr>
          </c:dPt>
          <c:dPt>
            <c:idx val="7"/>
            <c:spPr>
              <a:solidFill>
                <a:srgbClr val="92D050"/>
              </a:solidFill>
            </c:spPr>
          </c:dPt>
          <c:dPt>
            <c:idx val="8"/>
            <c:spPr>
              <a:solidFill>
                <a:srgbClr val="92D050"/>
              </a:solidFill>
            </c:spPr>
          </c:dPt>
          <c:dPt>
            <c:idx val="9"/>
            <c:spPr>
              <a:solidFill>
                <a:srgbClr val="00B050"/>
              </a:solidFill>
            </c:spPr>
          </c:dPt>
          <c:dPt>
            <c:idx val="10"/>
            <c:spPr>
              <a:solidFill>
                <a:srgbClr val="FFFF99"/>
              </a:solidFill>
            </c:spPr>
          </c:dPt>
          <c:dPt>
            <c:idx val="11"/>
            <c:spPr>
              <a:solidFill>
                <a:srgbClr val="FFFF99"/>
              </a:solidFill>
            </c:spPr>
          </c:dPt>
          <c:dPt>
            <c:idx val="12"/>
            <c:spPr>
              <a:solidFill>
                <a:srgbClr val="FFFF99"/>
              </a:solidFill>
            </c:spPr>
          </c:dPt>
          <c:dPt>
            <c:idx val="13"/>
            <c:spPr>
              <a:solidFill>
                <a:srgbClr val="FFFF99"/>
              </a:solidFill>
            </c:spPr>
          </c:dPt>
          <c:dPt>
            <c:idx val="17"/>
            <c:spPr>
              <a:solidFill>
                <a:srgbClr val="FFFF99"/>
              </a:solidFill>
            </c:spPr>
          </c:dPt>
          <c:dPt>
            <c:idx val="18"/>
            <c:spPr>
              <a:solidFill>
                <a:srgbClr val="FFFF99"/>
              </a:solidFill>
            </c:spPr>
          </c:dPt>
          <c:dPt>
            <c:idx val="19"/>
            <c:spPr>
              <a:solidFill>
                <a:srgbClr val="FFFF99"/>
              </a:solidFill>
            </c:spPr>
          </c:dPt>
          <c:dPt>
            <c:idx val="21"/>
            <c:spPr>
              <a:solidFill>
                <a:srgbClr val="FFFF99"/>
              </a:solidFill>
            </c:spPr>
          </c:dPt>
          <c:dPt>
            <c:idx val="22"/>
            <c:spPr>
              <a:solidFill>
                <a:srgbClr val="FF714F"/>
              </a:solidFill>
            </c:spPr>
          </c:dPt>
          <c:dPt>
            <c:idx val="23"/>
            <c:spPr>
              <a:solidFill>
                <a:srgbClr val="FF0000"/>
              </a:solidFill>
            </c:spPr>
          </c:dPt>
          <c:dPt>
            <c:idx val="24"/>
            <c:spPr>
              <a:solidFill>
                <a:srgbClr val="FF714F"/>
              </a:solidFill>
            </c:spPr>
          </c:dPt>
          <c:dPt>
            <c:idx val="25"/>
            <c:spPr>
              <a:solidFill>
                <a:srgbClr val="FF714F"/>
              </a:solidFill>
            </c:spPr>
          </c:dPt>
          <c:dPt>
            <c:idx val="26"/>
            <c:spPr>
              <a:solidFill>
                <a:srgbClr val="FF0000"/>
              </a:solidFill>
            </c:spPr>
          </c:dPt>
          <c:dPt>
            <c:idx val="27"/>
            <c:spPr>
              <a:solidFill>
                <a:srgbClr val="FF714F"/>
              </a:solidFill>
            </c:spPr>
          </c:dPt>
          <c:dPt>
            <c:idx val="28"/>
            <c:spPr>
              <a:solidFill>
                <a:srgbClr val="FF714F"/>
              </a:solidFill>
            </c:spPr>
          </c:dPt>
          <c:dPt>
            <c:idx val="29"/>
            <c:spPr>
              <a:solidFill>
                <a:srgbClr val="FF0000"/>
              </a:solidFill>
            </c:spPr>
          </c:dPt>
          <c:dPt>
            <c:idx val="30"/>
            <c:spPr>
              <a:solidFill>
                <a:srgbClr val="FF0000"/>
              </a:solidFill>
            </c:spPr>
          </c:dPt>
          <c:dPt>
            <c:idx val="31"/>
            <c:spPr>
              <a:solidFill>
                <a:srgbClr val="FF0000"/>
              </a:solidFill>
            </c:spPr>
          </c:dPt>
          <c:cat>
            <c:strRef>
              <c:f>Лист1!$A$2:$A$33</c:f>
              <c:strCache>
                <c:ptCount val="32"/>
                <c:pt idx="0">
                  <c:v>76</c:v>
                </c:pt>
                <c:pt idx="1">
                  <c:v>91</c:v>
                </c:pt>
                <c:pt idx="2">
                  <c:v>77</c:v>
                </c:pt>
                <c:pt idx="3">
                  <c:v>16</c:v>
                </c:pt>
                <c:pt idx="4">
                  <c:v>КП 3</c:v>
                </c:pt>
                <c:pt idx="5">
                  <c:v>КП 5</c:v>
                </c:pt>
                <c:pt idx="6">
                  <c:v>29</c:v>
                </c:pt>
                <c:pt idx="7">
                  <c:v>66</c:v>
                </c:pt>
                <c:pt idx="8">
                  <c:v>41</c:v>
                </c:pt>
                <c:pt idx="9">
                  <c:v>78</c:v>
                </c:pt>
                <c:pt idx="10">
                  <c:v>92</c:v>
                </c:pt>
                <c:pt idx="11">
                  <c:v>82</c:v>
                </c:pt>
                <c:pt idx="12">
                  <c:v>45</c:v>
                </c:pt>
                <c:pt idx="13">
                  <c:v>49</c:v>
                </c:pt>
                <c:pt idx="14">
                  <c:v>23</c:v>
                </c:pt>
                <c:pt idx="15">
                  <c:v>28</c:v>
                </c:pt>
                <c:pt idx="16">
                  <c:v>24</c:v>
                </c:pt>
                <c:pt idx="17">
                  <c:v>35</c:v>
                </c:pt>
                <c:pt idx="18">
                  <c:v>80</c:v>
                </c:pt>
                <c:pt idx="19">
                  <c:v>…</c:v>
                </c:pt>
                <c:pt idx="20">
                  <c:v>47</c:v>
                </c:pt>
                <c:pt idx="21">
                  <c:v>31</c:v>
                </c:pt>
                <c:pt idx="22">
                  <c:v>42</c:v>
                </c:pt>
                <c:pt idx="23">
                  <c:v>11</c:v>
                </c:pt>
                <c:pt idx="24">
                  <c:v>32</c:v>
                </c:pt>
                <c:pt idx="25">
                  <c:v>36</c:v>
                </c:pt>
                <c:pt idx="26">
                  <c:v>37</c:v>
                </c:pt>
                <c:pt idx="27">
                  <c:v>13</c:v>
                </c:pt>
                <c:pt idx="28">
                  <c:v>84</c:v>
                </c:pt>
                <c:pt idx="29">
                  <c:v>17</c:v>
                </c:pt>
                <c:pt idx="30">
                  <c:v>8</c:v>
                </c:pt>
                <c:pt idx="31">
                  <c:v>50</c:v>
                </c:pt>
              </c:strCache>
            </c:strRef>
          </c:cat>
          <c:val>
            <c:numRef>
              <c:f>Лист1!$B$2:$B$33</c:f>
              <c:numCache>
                <c:formatCode>General</c:formatCode>
                <c:ptCount val="32"/>
                <c:pt idx="0">
                  <c:v>40</c:v>
                </c:pt>
                <c:pt idx="1">
                  <c:v>40</c:v>
                </c:pt>
                <c:pt idx="2">
                  <c:v>40</c:v>
                </c:pt>
                <c:pt idx="3">
                  <c:v>40</c:v>
                </c:pt>
                <c:pt idx="4">
                  <c:v>39</c:v>
                </c:pt>
                <c:pt idx="5">
                  <c:v>39</c:v>
                </c:pt>
                <c:pt idx="6">
                  <c:v>39</c:v>
                </c:pt>
                <c:pt idx="7">
                  <c:v>38.5</c:v>
                </c:pt>
                <c:pt idx="8">
                  <c:v>38.5</c:v>
                </c:pt>
                <c:pt idx="9">
                  <c:v>38.5</c:v>
                </c:pt>
                <c:pt idx="10">
                  <c:v>38</c:v>
                </c:pt>
                <c:pt idx="11">
                  <c:v>38</c:v>
                </c:pt>
                <c:pt idx="12">
                  <c:v>38</c:v>
                </c:pt>
                <c:pt idx="13">
                  <c:v>38</c:v>
                </c:pt>
                <c:pt idx="14">
                  <c:v>37</c:v>
                </c:pt>
                <c:pt idx="15">
                  <c:v>35</c:v>
                </c:pt>
                <c:pt idx="16">
                  <c:v>33.5</c:v>
                </c:pt>
                <c:pt idx="17">
                  <c:v>30</c:v>
                </c:pt>
                <c:pt idx="18">
                  <c:v>29.5</c:v>
                </c:pt>
                <c:pt idx="19">
                  <c:v>29.5</c:v>
                </c:pt>
                <c:pt idx="20">
                  <c:v>29.5</c:v>
                </c:pt>
                <c:pt idx="21">
                  <c:v>29</c:v>
                </c:pt>
                <c:pt idx="22">
                  <c:v>28.5</c:v>
                </c:pt>
                <c:pt idx="23">
                  <c:v>28.5</c:v>
                </c:pt>
                <c:pt idx="24">
                  <c:v>28</c:v>
                </c:pt>
                <c:pt idx="25">
                  <c:v>28</c:v>
                </c:pt>
                <c:pt idx="26">
                  <c:v>27</c:v>
                </c:pt>
                <c:pt idx="27">
                  <c:v>26.5</c:v>
                </c:pt>
                <c:pt idx="28">
                  <c:v>26</c:v>
                </c:pt>
                <c:pt idx="29">
                  <c:v>25.5</c:v>
                </c:pt>
                <c:pt idx="30">
                  <c:v>24.5</c:v>
                </c:pt>
                <c:pt idx="31">
                  <c:v>23</c:v>
                </c:pt>
              </c:numCache>
            </c:numRef>
          </c:val>
        </c:ser>
        <c:axId val="125363328"/>
        <c:axId val="125364864"/>
      </c:barChart>
      <c:catAx>
        <c:axId val="12536332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999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25364864"/>
        <c:crosses val="autoZero"/>
        <c:auto val="1"/>
        <c:lblAlgn val="ctr"/>
        <c:lblOffset val="100"/>
      </c:catAx>
      <c:valAx>
        <c:axId val="125364864"/>
        <c:scaling>
          <c:orientation val="minMax"/>
          <c:max val="40"/>
        </c:scaling>
        <c:axPos val="l"/>
        <c:numFmt formatCode="General" sourceLinked="1"/>
        <c:tickLblPos val="nextTo"/>
        <c:txPr>
          <a:bodyPr/>
          <a:lstStyle/>
          <a:p>
            <a:pPr>
              <a:defRPr sz="799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25363328"/>
        <c:crosses val="autoZero"/>
        <c:crossBetween val="between"/>
      </c:valAx>
      <c:spPr>
        <a:noFill/>
        <a:ln w="25395">
          <a:noFill/>
        </a:ln>
      </c:spPr>
    </c:plotArea>
    <c:plotVisOnly val="1"/>
    <c:dispBlanksAs val="gap"/>
  </c:chart>
  <c:txPr>
    <a:bodyPr/>
    <a:lstStyle/>
    <a:p>
      <a:pPr>
        <a:defRPr sz="1799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FF00"/>
            </a:solidFill>
          </c:spPr>
          <c:dPt>
            <c:idx val="0"/>
            <c:spPr>
              <a:solidFill>
                <a:srgbClr val="92D050"/>
              </a:solidFill>
            </c:spPr>
          </c:dPt>
          <c:dPt>
            <c:idx val="1"/>
            <c:spPr>
              <a:solidFill>
                <a:srgbClr val="00B050"/>
              </a:solidFill>
            </c:spPr>
          </c:dPt>
          <c:dPt>
            <c:idx val="2"/>
            <c:spPr>
              <a:solidFill>
                <a:srgbClr val="92D050"/>
              </a:solidFill>
            </c:spPr>
          </c:dPt>
          <c:dPt>
            <c:idx val="3"/>
            <c:spPr>
              <a:solidFill>
                <a:srgbClr val="00B050"/>
              </a:solidFill>
            </c:spPr>
          </c:dPt>
          <c:dPt>
            <c:idx val="4"/>
            <c:spPr>
              <a:solidFill>
                <a:srgbClr val="FFFF99"/>
              </a:solidFill>
            </c:spPr>
          </c:dPt>
          <c:dPt>
            <c:idx val="5"/>
            <c:spPr>
              <a:solidFill>
                <a:srgbClr val="FFFF99"/>
              </a:solidFill>
            </c:spPr>
          </c:dPt>
          <c:dPt>
            <c:idx val="6"/>
            <c:spPr>
              <a:solidFill>
                <a:srgbClr val="FFFF99"/>
              </a:solidFill>
            </c:spPr>
          </c:dPt>
          <c:dPt>
            <c:idx val="7"/>
            <c:spPr>
              <a:solidFill>
                <a:srgbClr val="FFFF99"/>
              </a:solidFill>
            </c:spPr>
          </c:dPt>
          <c:dPt>
            <c:idx val="8"/>
            <c:spPr>
              <a:solidFill>
                <a:srgbClr val="FFFF99"/>
              </a:solidFill>
            </c:spPr>
          </c:dPt>
          <c:dPt>
            <c:idx val="9"/>
            <c:spPr>
              <a:solidFill>
                <a:srgbClr val="FFFF99"/>
              </a:solidFill>
            </c:spPr>
          </c:dPt>
          <c:dPt>
            <c:idx val="10"/>
            <c:spPr>
              <a:solidFill>
                <a:srgbClr val="FFFF99"/>
              </a:solidFill>
            </c:spPr>
          </c:dPt>
          <c:dPt>
            <c:idx val="11"/>
            <c:spPr>
              <a:solidFill>
                <a:srgbClr val="FFFF99"/>
              </a:solidFill>
            </c:spPr>
          </c:dPt>
          <c:dPt>
            <c:idx val="12"/>
            <c:spPr>
              <a:solidFill>
                <a:srgbClr val="FFFF99"/>
              </a:solidFill>
            </c:spPr>
          </c:dPt>
          <c:dPt>
            <c:idx val="13"/>
            <c:spPr>
              <a:solidFill>
                <a:srgbClr val="FFFF99"/>
              </a:solidFill>
            </c:spPr>
          </c:dPt>
          <c:dPt>
            <c:idx val="14"/>
            <c:spPr>
              <a:solidFill>
                <a:srgbClr val="FF714F"/>
              </a:solidFill>
            </c:spPr>
          </c:dPt>
          <c:dPt>
            <c:idx val="15"/>
            <c:spPr>
              <a:solidFill>
                <a:srgbClr val="FF714F"/>
              </a:solidFill>
            </c:spPr>
          </c:dPt>
          <c:dPt>
            <c:idx val="16"/>
            <c:spPr>
              <a:solidFill>
                <a:srgbClr val="FF0000"/>
              </a:solidFill>
            </c:spPr>
          </c:dPt>
          <c:dPt>
            <c:idx val="17"/>
            <c:spPr>
              <a:solidFill>
                <a:srgbClr val="FF714F"/>
              </a:solidFill>
            </c:spPr>
          </c:dPt>
          <c:cat>
            <c:strRef>
              <c:f>Лист1!$A$2:$A$19</c:f>
              <c:strCache>
                <c:ptCount val="18"/>
                <c:pt idx="0">
                  <c:v>Шереметьевка</c:v>
                </c:pt>
                <c:pt idx="1">
                  <c:v>Сухарево</c:v>
                </c:pt>
                <c:pt idx="2">
                  <c:v>Шингальчи</c:v>
                </c:pt>
                <c:pt idx="3">
                  <c:v>Трудовой</c:v>
                </c:pt>
                <c:pt idx="4">
                  <c:v>Ташлык</c:v>
                </c:pt>
                <c:pt idx="5">
                  <c:v>Прости</c:v>
                </c:pt>
                <c:pt idx="6">
                  <c:v>Б.Афонасово</c:v>
                </c:pt>
                <c:pt idx="7">
                  <c:v>Кармалы</c:v>
                </c:pt>
                <c:pt idx="8">
                  <c:v>Старошешминск</c:v>
                </c:pt>
                <c:pt idx="9">
                  <c:v>Камский</c:v>
                </c:pt>
                <c:pt idx="10">
                  <c:v>Каенлы</c:v>
                </c:pt>
                <c:pt idx="11">
                  <c:v>В.Челны</c:v>
                </c:pt>
                <c:pt idx="12">
                  <c:v>Кулмакса</c:v>
                </c:pt>
                <c:pt idx="13">
                  <c:v>Н.Уратьма</c:v>
                </c:pt>
                <c:pt idx="14">
                  <c:v>Н.Челны</c:v>
                </c:pt>
                <c:pt idx="15">
                  <c:v>Болгар</c:v>
                </c:pt>
                <c:pt idx="16">
                  <c:v>В.Уратьма</c:v>
                </c:pt>
                <c:pt idx="17">
                  <c:v>Кр.Кадка</c:v>
                </c:pt>
              </c:strCache>
            </c:strRef>
          </c:cat>
          <c:val>
            <c:numRef>
              <c:f>Лист1!$B$2:$B$19</c:f>
              <c:numCache>
                <c:formatCode>General</c:formatCode>
                <c:ptCount val="18"/>
                <c:pt idx="0">
                  <c:v>40</c:v>
                </c:pt>
                <c:pt idx="1">
                  <c:v>39</c:v>
                </c:pt>
                <c:pt idx="2">
                  <c:v>37</c:v>
                </c:pt>
                <c:pt idx="3">
                  <c:v>34</c:v>
                </c:pt>
                <c:pt idx="4">
                  <c:v>32</c:v>
                </c:pt>
                <c:pt idx="5">
                  <c:v>32</c:v>
                </c:pt>
                <c:pt idx="6">
                  <c:v>32</c:v>
                </c:pt>
                <c:pt idx="7">
                  <c:v>32</c:v>
                </c:pt>
                <c:pt idx="8">
                  <c:v>31</c:v>
                </c:pt>
                <c:pt idx="9">
                  <c:v>30</c:v>
                </c:pt>
                <c:pt idx="10">
                  <c:v>30</c:v>
                </c:pt>
                <c:pt idx="11">
                  <c:v>29</c:v>
                </c:pt>
                <c:pt idx="12">
                  <c:v>28</c:v>
                </c:pt>
                <c:pt idx="13">
                  <c:v>28</c:v>
                </c:pt>
                <c:pt idx="14">
                  <c:v>23</c:v>
                </c:pt>
                <c:pt idx="15">
                  <c:v>23</c:v>
                </c:pt>
                <c:pt idx="16">
                  <c:v>22</c:v>
                </c:pt>
                <c:pt idx="17">
                  <c:v>18</c:v>
                </c:pt>
              </c:numCache>
            </c:numRef>
          </c:val>
        </c:ser>
        <c:axId val="125915520"/>
        <c:axId val="125917056"/>
      </c:barChart>
      <c:catAx>
        <c:axId val="125915520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0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25917056"/>
        <c:crosses val="autoZero"/>
        <c:auto val="1"/>
        <c:lblAlgn val="ctr"/>
        <c:lblOffset val="100"/>
      </c:catAx>
      <c:valAx>
        <c:axId val="125917056"/>
        <c:scaling>
          <c:orientation val="minMax"/>
          <c:max val="40"/>
        </c:scaling>
        <c:axPos val="l"/>
        <c:numFmt formatCode="General" sourceLinked="1"/>
        <c:tickLblPos val="nextTo"/>
        <c:txPr>
          <a:bodyPr/>
          <a:lstStyle/>
          <a:p>
            <a:pPr>
              <a:defRPr sz="8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25915520"/>
        <c:crosses val="autoZero"/>
        <c:crossBetween val="between"/>
      </c:valAx>
      <c:spPr>
        <a:noFill/>
        <a:ln w="25395">
          <a:noFill/>
        </a:ln>
      </c:spPr>
    </c:plotArea>
    <c:plotVisOnly val="1"/>
    <c:dispBlanksAs val="gap"/>
  </c:chart>
  <c:txPr>
    <a:bodyPr/>
    <a:lstStyle/>
    <a:p>
      <a:pPr>
        <a:defRPr sz="1799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FF00"/>
            </a:solidFill>
          </c:spPr>
          <c:dPt>
            <c:idx val="0"/>
            <c:spPr>
              <a:solidFill>
                <a:srgbClr val="92D050"/>
              </a:solidFill>
            </c:spPr>
          </c:dPt>
          <c:dPt>
            <c:idx val="1"/>
            <c:spPr>
              <a:solidFill>
                <a:srgbClr val="92D050"/>
              </a:solidFill>
            </c:spPr>
          </c:dPt>
          <c:dPt>
            <c:idx val="2"/>
            <c:spPr>
              <a:solidFill>
                <a:srgbClr val="92D050"/>
              </a:solidFill>
            </c:spPr>
          </c:dPt>
          <c:dPt>
            <c:idx val="3"/>
            <c:spPr>
              <a:solidFill>
                <a:srgbClr val="92D050"/>
              </a:solidFill>
            </c:spPr>
          </c:dPt>
          <c:dPt>
            <c:idx val="4"/>
            <c:spPr>
              <a:solidFill>
                <a:srgbClr val="92D050"/>
              </a:solidFill>
            </c:spPr>
          </c:dPt>
          <c:dPt>
            <c:idx val="5"/>
            <c:spPr>
              <a:solidFill>
                <a:srgbClr val="92D050"/>
              </a:solidFill>
            </c:spPr>
          </c:dPt>
          <c:dPt>
            <c:idx val="6"/>
            <c:spPr>
              <a:solidFill>
                <a:srgbClr val="92D050"/>
              </a:solidFill>
            </c:spPr>
          </c:dPt>
          <c:dPt>
            <c:idx val="7"/>
            <c:spPr>
              <a:solidFill>
                <a:srgbClr val="92D050"/>
              </a:solidFill>
            </c:spPr>
          </c:dPt>
          <c:dPt>
            <c:idx val="8"/>
            <c:spPr>
              <a:solidFill>
                <a:srgbClr val="92D050"/>
              </a:solidFill>
            </c:spPr>
          </c:dPt>
          <c:dPt>
            <c:idx val="9"/>
            <c:spPr>
              <a:solidFill>
                <a:srgbClr val="92D050"/>
              </a:solidFill>
            </c:spPr>
          </c:dPt>
          <c:dPt>
            <c:idx val="10"/>
            <c:spPr>
              <a:solidFill>
                <a:srgbClr val="FFFF99"/>
              </a:solidFill>
            </c:spPr>
          </c:dPt>
          <c:dPt>
            <c:idx val="11"/>
            <c:spPr>
              <a:solidFill>
                <a:srgbClr val="FFFF99"/>
              </a:solidFill>
            </c:spPr>
          </c:dPt>
          <c:dPt>
            <c:idx val="12"/>
            <c:spPr>
              <a:solidFill>
                <a:srgbClr val="FFFF99"/>
              </a:solidFill>
            </c:spPr>
          </c:dPt>
          <c:dPt>
            <c:idx val="13"/>
            <c:spPr>
              <a:solidFill>
                <a:srgbClr val="FFFF99"/>
              </a:solidFill>
            </c:spPr>
          </c:dPt>
          <c:dPt>
            <c:idx val="14"/>
            <c:spPr>
              <a:solidFill>
                <a:srgbClr val="FFFF99"/>
              </a:solidFill>
            </c:spPr>
          </c:dPt>
          <c:dPt>
            <c:idx val="15"/>
            <c:spPr>
              <a:solidFill>
                <a:srgbClr val="FFFF99"/>
              </a:solidFill>
            </c:spPr>
          </c:dPt>
          <c:dPt>
            <c:idx val="16"/>
            <c:spPr>
              <a:solidFill>
                <a:srgbClr val="FFFF99"/>
              </a:solidFill>
            </c:spPr>
          </c:dPt>
          <c:dPt>
            <c:idx val="17"/>
            <c:spPr>
              <a:solidFill>
                <a:srgbClr val="FFFF99"/>
              </a:solidFill>
            </c:spPr>
          </c:dPt>
          <c:dPt>
            <c:idx val="18"/>
            <c:spPr>
              <a:solidFill>
                <a:srgbClr val="FFFF99"/>
              </a:solidFill>
            </c:spPr>
          </c:dPt>
          <c:dPt>
            <c:idx val="19"/>
            <c:spPr>
              <a:solidFill>
                <a:srgbClr val="FFFF99"/>
              </a:solidFill>
            </c:spPr>
          </c:dPt>
          <c:dPt>
            <c:idx val="20"/>
            <c:spPr>
              <a:solidFill>
                <a:srgbClr val="FFFF99"/>
              </a:solidFill>
            </c:spPr>
          </c:dPt>
          <c:dPt>
            <c:idx val="21"/>
            <c:spPr>
              <a:solidFill>
                <a:srgbClr val="FF714F"/>
              </a:solidFill>
            </c:spPr>
          </c:dPt>
          <c:dPt>
            <c:idx val="22"/>
            <c:spPr>
              <a:solidFill>
                <a:srgbClr val="FF714F"/>
              </a:solidFill>
            </c:spPr>
          </c:dPt>
          <c:dPt>
            <c:idx val="23"/>
            <c:spPr>
              <a:solidFill>
                <a:srgbClr val="FF714F"/>
              </a:solidFill>
            </c:spPr>
          </c:dPt>
          <c:dPt>
            <c:idx val="24"/>
            <c:spPr>
              <a:solidFill>
                <a:srgbClr val="FF714F"/>
              </a:solidFill>
            </c:spPr>
          </c:dPt>
          <c:dPt>
            <c:idx val="25"/>
            <c:spPr>
              <a:solidFill>
                <a:srgbClr val="FF714F"/>
              </a:solidFill>
            </c:spPr>
          </c:dPt>
          <c:dPt>
            <c:idx val="26"/>
            <c:spPr>
              <a:solidFill>
                <a:srgbClr val="FF714F"/>
              </a:solidFill>
            </c:spPr>
          </c:dPt>
          <c:cat>
            <c:strRef>
              <c:f>Лист1!$A$2:$A$28</c:f>
              <c:strCache>
                <c:ptCount val="27"/>
                <c:pt idx="0">
                  <c:v>89</c:v>
                </c:pt>
                <c:pt idx="1">
                  <c:v>72</c:v>
                </c:pt>
                <c:pt idx="2">
                  <c:v>78</c:v>
                </c:pt>
                <c:pt idx="3">
                  <c:v>69</c:v>
                </c:pt>
                <c:pt idx="4">
                  <c:v>91</c:v>
                </c:pt>
                <c:pt idx="5">
                  <c:v>60</c:v>
                </c:pt>
                <c:pt idx="6">
                  <c:v>93</c:v>
                </c:pt>
                <c:pt idx="7">
                  <c:v>68</c:v>
                </c:pt>
                <c:pt idx="8">
                  <c:v>87</c:v>
                </c:pt>
                <c:pt idx="9">
                  <c:v>16</c:v>
                </c:pt>
                <c:pt idx="10">
                  <c:v>15</c:v>
                </c:pt>
                <c:pt idx="11">
                  <c:v>70</c:v>
                </c:pt>
                <c:pt idx="12">
                  <c:v>77</c:v>
                </c:pt>
                <c:pt idx="13">
                  <c:v>74</c:v>
                </c:pt>
                <c:pt idx="14">
                  <c:v>28</c:v>
                </c:pt>
                <c:pt idx="15">
                  <c:v>…</c:v>
                </c:pt>
                <c:pt idx="16">
                  <c:v>14</c:v>
                </c:pt>
                <c:pt idx="17">
                  <c:v>67</c:v>
                </c:pt>
                <c:pt idx="18">
                  <c:v>КП 2</c:v>
                </c:pt>
                <c:pt idx="19">
                  <c:v>17</c:v>
                </c:pt>
                <c:pt idx="20">
                  <c:v>13</c:v>
                </c:pt>
                <c:pt idx="21">
                  <c:v>11</c:v>
                </c:pt>
                <c:pt idx="22">
                  <c:v>9</c:v>
                </c:pt>
                <c:pt idx="23">
                  <c:v>7</c:v>
                </c:pt>
                <c:pt idx="24">
                  <c:v>31</c:v>
                </c:pt>
                <c:pt idx="25">
                  <c:v>32</c:v>
                </c:pt>
                <c:pt idx="26">
                  <c:v>50</c:v>
                </c:pt>
              </c:strCache>
            </c:strRef>
          </c:cat>
          <c:val>
            <c:numRef>
              <c:f>Лист1!$B$2:$B$28</c:f>
              <c:numCache>
                <c:formatCode>General</c:formatCode>
                <c:ptCount val="27"/>
                <c:pt idx="0">
                  <c:v>35</c:v>
                </c:pt>
                <c:pt idx="1">
                  <c:v>35</c:v>
                </c:pt>
                <c:pt idx="2">
                  <c:v>34.980000000000004</c:v>
                </c:pt>
                <c:pt idx="3">
                  <c:v>34.980000000000004</c:v>
                </c:pt>
                <c:pt idx="4">
                  <c:v>34.949999999999996</c:v>
                </c:pt>
                <c:pt idx="5">
                  <c:v>34.94</c:v>
                </c:pt>
                <c:pt idx="6">
                  <c:v>34.94</c:v>
                </c:pt>
                <c:pt idx="7">
                  <c:v>34.94</c:v>
                </c:pt>
                <c:pt idx="8">
                  <c:v>34.92</c:v>
                </c:pt>
                <c:pt idx="9">
                  <c:v>34.910000000000004</c:v>
                </c:pt>
                <c:pt idx="10">
                  <c:v>34.9</c:v>
                </c:pt>
                <c:pt idx="11">
                  <c:v>34.9</c:v>
                </c:pt>
                <c:pt idx="12">
                  <c:v>34.879999999999995</c:v>
                </c:pt>
                <c:pt idx="13">
                  <c:v>34.870000000000005</c:v>
                </c:pt>
                <c:pt idx="14">
                  <c:v>34.870000000000005</c:v>
                </c:pt>
                <c:pt idx="15">
                  <c:v>34.86</c:v>
                </c:pt>
                <c:pt idx="16">
                  <c:v>33.14</c:v>
                </c:pt>
                <c:pt idx="17">
                  <c:v>32.870000000000005</c:v>
                </c:pt>
                <c:pt idx="18">
                  <c:v>32.65</c:v>
                </c:pt>
                <c:pt idx="19">
                  <c:v>32.550000000000004</c:v>
                </c:pt>
                <c:pt idx="20">
                  <c:v>31.7</c:v>
                </c:pt>
                <c:pt idx="21">
                  <c:v>29.77</c:v>
                </c:pt>
                <c:pt idx="22">
                  <c:v>28.7</c:v>
                </c:pt>
                <c:pt idx="23">
                  <c:v>28</c:v>
                </c:pt>
                <c:pt idx="24">
                  <c:v>27.9</c:v>
                </c:pt>
                <c:pt idx="25">
                  <c:v>27.6</c:v>
                </c:pt>
                <c:pt idx="26">
                  <c:v>25.919999999999998</c:v>
                </c:pt>
              </c:numCache>
            </c:numRef>
          </c:val>
        </c:ser>
        <c:axId val="125956096"/>
        <c:axId val="125957632"/>
      </c:barChart>
      <c:catAx>
        <c:axId val="125956096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0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25957632"/>
        <c:crosses val="autoZero"/>
        <c:auto val="1"/>
        <c:lblAlgn val="ctr"/>
        <c:lblOffset val="100"/>
      </c:catAx>
      <c:valAx>
        <c:axId val="125957632"/>
        <c:scaling>
          <c:orientation val="minMax"/>
          <c:max val="35"/>
        </c:scaling>
        <c:axPos val="l"/>
        <c:numFmt formatCode="General" sourceLinked="1"/>
        <c:tickLblPos val="nextTo"/>
        <c:txPr>
          <a:bodyPr/>
          <a:lstStyle/>
          <a:p>
            <a:pPr>
              <a:defRPr sz="8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25956096"/>
        <c:crosses val="autoZero"/>
        <c:crossBetween val="between"/>
      </c:valAx>
      <c:spPr>
        <a:noFill/>
        <a:ln w="25395">
          <a:noFill/>
        </a:ln>
      </c:spPr>
    </c:plotArea>
    <c:plotVisOnly val="1"/>
    <c:dispBlanksAs val="gap"/>
  </c:chart>
  <c:txPr>
    <a:bodyPr/>
    <a:lstStyle/>
    <a:p>
      <a:pPr>
        <a:defRPr sz="1799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FF00"/>
            </a:solidFill>
          </c:spPr>
          <c:dPt>
            <c:idx val="0"/>
            <c:spPr>
              <a:solidFill>
                <a:srgbClr val="92D050"/>
              </a:solidFill>
            </c:spPr>
          </c:dPt>
          <c:dPt>
            <c:idx val="1"/>
            <c:spPr>
              <a:solidFill>
                <a:srgbClr val="92D050"/>
              </a:solidFill>
            </c:spPr>
          </c:dPt>
          <c:dPt>
            <c:idx val="2"/>
            <c:spPr>
              <a:solidFill>
                <a:srgbClr val="92D050"/>
              </a:solidFill>
            </c:spPr>
          </c:dPt>
          <c:dPt>
            <c:idx val="3"/>
            <c:spPr>
              <a:solidFill>
                <a:srgbClr val="92D050"/>
              </a:solidFill>
            </c:spPr>
          </c:dPt>
          <c:dPt>
            <c:idx val="4"/>
            <c:spPr>
              <a:solidFill>
                <a:srgbClr val="92D050"/>
              </a:solidFill>
            </c:spPr>
          </c:dPt>
          <c:dPt>
            <c:idx val="5"/>
            <c:spPr>
              <a:solidFill>
                <a:srgbClr val="92D050"/>
              </a:solidFill>
            </c:spPr>
          </c:dPt>
          <c:dPt>
            <c:idx val="6"/>
            <c:spPr>
              <a:solidFill>
                <a:srgbClr val="92D050"/>
              </a:solidFill>
            </c:spPr>
          </c:dPt>
          <c:dPt>
            <c:idx val="7"/>
            <c:spPr>
              <a:solidFill>
                <a:srgbClr val="92D050"/>
              </a:solidFill>
            </c:spPr>
          </c:dPt>
          <c:dPt>
            <c:idx val="8"/>
            <c:spPr>
              <a:solidFill>
                <a:srgbClr val="92D050"/>
              </a:solidFill>
            </c:spPr>
          </c:dPt>
          <c:dPt>
            <c:idx val="9"/>
            <c:spPr>
              <a:solidFill>
                <a:srgbClr val="92D050"/>
              </a:solidFill>
            </c:spPr>
          </c:dPt>
          <c:dPt>
            <c:idx val="10"/>
            <c:spPr>
              <a:solidFill>
                <a:srgbClr val="FFFF99"/>
              </a:solidFill>
            </c:spPr>
          </c:dPt>
          <c:dPt>
            <c:idx val="11"/>
            <c:spPr>
              <a:solidFill>
                <a:srgbClr val="FFFF99"/>
              </a:solidFill>
            </c:spPr>
          </c:dPt>
          <c:dPt>
            <c:idx val="12"/>
            <c:spPr>
              <a:solidFill>
                <a:srgbClr val="FFFF99"/>
              </a:solidFill>
            </c:spPr>
          </c:dPt>
          <c:dPt>
            <c:idx val="13"/>
            <c:spPr>
              <a:solidFill>
                <a:srgbClr val="FFFF99"/>
              </a:solidFill>
            </c:spPr>
          </c:dPt>
          <c:dPt>
            <c:idx val="14"/>
            <c:spPr>
              <a:solidFill>
                <a:srgbClr val="FFFF99"/>
              </a:solidFill>
            </c:spPr>
          </c:dPt>
          <c:dPt>
            <c:idx val="15"/>
            <c:spPr>
              <a:solidFill>
                <a:srgbClr val="FFFF99"/>
              </a:solidFill>
            </c:spPr>
          </c:dPt>
          <c:dPt>
            <c:idx val="16"/>
            <c:spPr>
              <a:solidFill>
                <a:srgbClr val="FFFF99"/>
              </a:solidFill>
            </c:spPr>
          </c:dPt>
          <c:dPt>
            <c:idx val="17"/>
            <c:spPr>
              <a:solidFill>
                <a:srgbClr val="FFFF99"/>
              </a:solidFill>
            </c:spPr>
          </c:dPt>
          <c:dPt>
            <c:idx val="18"/>
            <c:spPr>
              <a:solidFill>
                <a:srgbClr val="FFFF99"/>
              </a:solidFill>
            </c:spPr>
          </c:dPt>
          <c:dPt>
            <c:idx val="19"/>
            <c:spPr>
              <a:solidFill>
                <a:srgbClr val="FFFF99"/>
              </a:solidFill>
            </c:spPr>
          </c:dPt>
          <c:dPt>
            <c:idx val="20"/>
            <c:spPr>
              <a:solidFill>
                <a:srgbClr val="FFFF99"/>
              </a:solidFill>
            </c:spPr>
          </c:dPt>
          <c:dPt>
            <c:idx val="21"/>
            <c:spPr>
              <a:solidFill>
                <a:srgbClr val="FF714F"/>
              </a:solidFill>
            </c:spPr>
          </c:dPt>
          <c:dPt>
            <c:idx val="22"/>
            <c:spPr>
              <a:solidFill>
                <a:srgbClr val="FF714F"/>
              </a:solidFill>
            </c:spPr>
          </c:dPt>
          <c:dPt>
            <c:idx val="23"/>
            <c:spPr>
              <a:solidFill>
                <a:srgbClr val="FF714F"/>
              </a:solidFill>
            </c:spPr>
          </c:dPt>
          <c:dPt>
            <c:idx val="24"/>
            <c:spPr>
              <a:solidFill>
                <a:srgbClr val="FF714F"/>
              </a:solidFill>
            </c:spPr>
          </c:dPt>
          <c:dPt>
            <c:idx val="25"/>
            <c:spPr>
              <a:solidFill>
                <a:srgbClr val="FF714F"/>
              </a:solidFill>
            </c:spPr>
          </c:dPt>
          <c:dPt>
            <c:idx val="26"/>
            <c:spPr>
              <a:solidFill>
                <a:srgbClr val="FF714F"/>
              </a:solidFill>
            </c:spPr>
          </c:dPt>
          <c:cat>
            <c:strRef>
              <c:f>Лист1!$A$2:$A$28</c:f>
              <c:strCache>
                <c:ptCount val="27"/>
                <c:pt idx="0">
                  <c:v>89</c:v>
                </c:pt>
                <c:pt idx="1">
                  <c:v>72</c:v>
                </c:pt>
                <c:pt idx="2">
                  <c:v>78</c:v>
                </c:pt>
                <c:pt idx="3">
                  <c:v>69</c:v>
                </c:pt>
                <c:pt idx="4">
                  <c:v>91</c:v>
                </c:pt>
                <c:pt idx="5">
                  <c:v>60</c:v>
                </c:pt>
                <c:pt idx="6">
                  <c:v>93</c:v>
                </c:pt>
                <c:pt idx="7">
                  <c:v>68</c:v>
                </c:pt>
                <c:pt idx="8">
                  <c:v>87</c:v>
                </c:pt>
                <c:pt idx="9">
                  <c:v>16</c:v>
                </c:pt>
                <c:pt idx="10">
                  <c:v>15</c:v>
                </c:pt>
                <c:pt idx="11">
                  <c:v>70</c:v>
                </c:pt>
                <c:pt idx="12">
                  <c:v>77</c:v>
                </c:pt>
                <c:pt idx="13">
                  <c:v>74</c:v>
                </c:pt>
                <c:pt idx="14">
                  <c:v>28</c:v>
                </c:pt>
                <c:pt idx="15">
                  <c:v>…</c:v>
                </c:pt>
                <c:pt idx="16">
                  <c:v>14</c:v>
                </c:pt>
                <c:pt idx="17">
                  <c:v>67</c:v>
                </c:pt>
                <c:pt idx="18">
                  <c:v>КП 2</c:v>
                </c:pt>
                <c:pt idx="19">
                  <c:v>17</c:v>
                </c:pt>
                <c:pt idx="20">
                  <c:v>13</c:v>
                </c:pt>
                <c:pt idx="21">
                  <c:v>11</c:v>
                </c:pt>
                <c:pt idx="22">
                  <c:v>9</c:v>
                </c:pt>
                <c:pt idx="23">
                  <c:v>7</c:v>
                </c:pt>
                <c:pt idx="24">
                  <c:v>31</c:v>
                </c:pt>
                <c:pt idx="25">
                  <c:v>32</c:v>
                </c:pt>
                <c:pt idx="26">
                  <c:v>50</c:v>
                </c:pt>
              </c:strCache>
            </c:strRef>
          </c:cat>
          <c:val>
            <c:numRef>
              <c:f>Лист1!$B$2:$B$28</c:f>
              <c:numCache>
                <c:formatCode>General</c:formatCode>
                <c:ptCount val="27"/>
                <c:pt idx="0">
                  <c:v>35</c:v>
                </c:pt>
                <c:pt idx="1">
                  <c:v>35</c:v>
                </c:pt>
                <c:pt idx="2">
                  <c:v>34.980000000000004</c:v>
                </c:pt>
                <c:pt idx="3">
                  <c:v>34.980000000000004</c:v>
                </c:pt>
                <c:pt idx="4">
                  <c:v>34.949999999999996</c:v>
                </c:pt>
                <c:pt idx="5">
                  <c:v>34.94</c:v>
                </c:pt>
                <c:pt idx="6">
                  <c:v>34.94</c:v>
                </c:pt>
                <c:pt idx="7">
                  <c:v>34.94</c:v>
                </c:pt>
                <c:pt idx="8">
                  <c:v>34.92</c:v>
                </c:pt>
                <c:pt idx="9">
                  <c:v>34.910000000000004</c:v>
                </c:pt>
                <c:pt idx="10">
                  <c:v>34.9</c:v>
                </c:pt>
                <c:pt idx="11">
                  <c:v>34.9</c:v>
                </c:pt>
                <c:pt idx="12">
                  <c:v>34.879999999999995</c:v>
                </c:pt>
                <c:pt idx="13">
                  <c:v>34.870000000000005</c:v>
                </c:pt>
                <c:pt idx="14">
                  <c:v>34.870000000000005</c:v>
                </c:pt>
                <c:pt idx="15">
                  <c:v>34.86</c:v>
                </c:pt>
                <c:pt idx="16">
                  <c:v>33.14</c:v>
                </c:pt>
                <c:pt idx="17">
                  <c:v>32.870000000000005</c:v>
                </c:pt>
                <c:pt idx="18">
                  <c:v>32.65</c:v>
                </c:pt>
                <c:pt idx="19">
                  <c:v>32.550000000000004</c:v>
                </c:pt>
                <c:pt idx="20">
                  <c:v>31.7</c:v>
                </c:pt>
                <c:pt idx="21">
                  <c:v>29.77</c:v>
                </c:pt>
                <c:pt idx="22">
                  <c:v>28.7</c:v>
                </c:pt>
                <c:pt idx="23">
                  <c:v>28</c:v>
                </c:pt>
                <c:pt idx="24">
                  <c:v>27.9</c:v>
                </c:pt>
                <c:pt idx="25">
                  <c:v>27.6</c:v>
                </c:pt>
                <c:pt idx="26">
                  <c:v>25.919999999999998</c:v>
                </c:pt>
              </c:numCache>
            </c:numRef>
          </c:val>
        </c:ser>
        <c:axId val="126004224"/>
        <c:axId val="126006016"/>
      </c:barChart>
      <c:catAx>
        <c:axId val="12600422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0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26006016"/>
        <c:crosses val="autoZero"/>
        <c:auto val="1"/>
        <c:lblAlgn val="ctr"/>
        <c:lblOffset val="100"/>
      </c:catAx>
      <c:valAx>
        <c:axId val="126006016"/>
        <c:scaling>
          <c:orientation val="minMax"/>
          <c:max val="35"/>
        </c:scaling>
        <c:axPos val="l"/>
        <c:numFmt formatCode="General" sourceLinked="1"/>
        <c:tickLblPos val="nextTo"/>
        <c:txPr>
          <a:bodyPr/>
          <a:lstStyle/>
          <a:p>
            <a:pPr>
              <a:defRPr sz="8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26004224"/>
        <c:crosses val="autoZero"/>
        <c:crossBetween val="between"/>
      </c:valAx>
      <c:spPr>
        <a:noFill/>
        <a:ln w="25395">
          <a:noFill/>
        </a:ln>
      </c:spPr>
    </c:plotArea>
    <c:plotVisOnly val="1"/>
    <c:dispBlanksAs val="gap"/>
  </c:chart>
  <c:txPr>
    <a:bodyPr/>
    <a:lstStyle/>
    <a:p>
      <a:pPr>
        <a:defRPr sz="1799"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4.6454188017049577E-2"/>
          <c:y val="2.5660571439067626E-2"/>
          <c:w val="0.94198363686780962"/>
          <c:h val="0.81059651185217152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FF00"/>
            </a:solidFill>
          </c:spPr>
          <c:dPt>
            <c:idx val="0"/>
            <c:spPr>
              <a:solidFill>
                <a:srgbClr val="92D050"/>
              </a:solidFill>
            </c:spPr>
          </c:dPt>
          <c:dPt>
            <c:idx val="1"/>
            <c:spPr>
              <a:solidFill>
                <a:srgbClr val="92D050"/>
              </a:solidFill>
            </c:spPr>
          </c:dPt>
          <c:dPt>
            <c:idx val="2"/>
            <c:spPr>
              <a:solidFill>
                <a:srgbClr val="92D050"/>
              </a:solidFill>
            </c:spPr>
          </c:dPt>
          <c:dPt>
            <c:idx val="3"/>
            <c:spPr>
              <a:solidFill>
                <a:srgbClr val="92D050"/>
              </a:solidFill>
            </c:spPr>
          </c:dPt>
          <c:dPt>
            <c:idx val="4"/>
            <c:spPr>
              <a:solidFill>
                <a:srgbClr val="FFFF99"/>
              </a:solidFill>
            </c:spPr>
          </c:dPt>
          <c:dPt>
            <c:idx val="5"/>
            <c:spPr>
              <a:solidFill>
                <a:srgbClr val="FFFF99"/>
              </a:solidFill>
            </c:spPr>
          </c:dPt>
          <c:dPt>
            <c:idx val="6"/>
            <c:spPr>
              <a:solidFill>
                <a:srgbClr val="FFFF99"/>
              </a:solidFill>
            </c:spPr>
          </c:dPt>
          <c:dPt>
            <c:idx val="7"/>
            <c:spPr>
              <a:solidFill>
                <a:srgbClr val="FFFF99"/>
              </a:solidFill>
            </c:spPr>
          </c:dPt>
          <c:dPt>
            <c:idx val="8"/>
            <c:spPr>
              <a:solidFill>
                <a:srgbClr val="FFFF99"/>
              </a:solidFill>
            </c:spPr>
          </c:dPt>
          <c:dPt>
            <c:idx val="9"/>
            <c:spPr>
              <a:solidFill>
                <a:srgbClr val="FFFF99"/>
              </a:solidFill>
            </c:spPr>
          </c:dPt>
          <c:dPt>
            <c:idx val="10"/>
            <c:spPr>
              <a:solidFill>
                <a:srgbClr val="FFFF99"/>
              </a:solidFill>
            </c:spPr>
          </c:dPt>
          <c:dPt>
            <c:idx val="11"/>
            <c:spPr>
              <a:solidFill>
                <a:srgbClr val="FFFF99"/>
              </a:solidFill>
            </c:spPr>
          </c:dPt>
          <c:dPt>
            <c:idx val="12"/>
            <c:spPr>
              <a:solidFill>
                <a:srgbClr val="FFFF99"/>
              </a:solidFill>
            </c:spPr>
          </c:dPt>
          <c:dPt>
            <c:idx val="13"/>
            <c:spPr>
              <a:solidFill>
                <a:srgbClr val="FFFF99"/>
              </a:solidFill>
            </c:spPr>
          </c:dPt>
          <c:dPt>
            <c:idx val="14"/>
            <c:spPr>
              <a:solidFill>
                <a:srgbClr val="FF714F"/>
              </a:solidFill>
            </c:spPr>
          </c:dPt>
          <c:dPt>
            <c:idx val="15"/>
            <c:spPr>
              <a:solidFill>
                <a:srgbClr val="FF714F"/>
              </a:solidFill>
            </c:spPr>
          </c:dPt>
          <c:dPt>
            <c:idx val="16"/>
            <c:spPr>
              <a:solidFill>
                <a:srgbClr val="FF714F"/>
              </a:solidFill>
            </c:spPr>
          </c:dPt>
          <c:dPt>
            <c:idx val="17"/>
            <c:spPr>
              <a:solidFill>
                <a:srgbClr val="FF714F"/>
              </a:solidFill>
            </c:spPr>
          </c:dPt>
          <c:cat>
            <c:strRef>
              <c:f>Лист1!$A$2:$A$19</c:f>
              <c:strCache>
                <c:ptCount val="18"/>
                <c:pt idx="0">
                  <c:v>Трудовой</c:v>
                </c:pt>
                <c:pt idx="1">
                  <c:v>Каенлы</c:v>
                </c:pt>
                <c:pt idx="2">
                  <c:v>Афанасово</c:v>
                </c:pt>
                <c:pt idx="3">
                  <c:v>Старошешминск</c:v>
                </c:pt>
                <c:pt idx="4">
                  <c:v>Шингальчи</c:v>
                </c:pt>
                <c:pt idx="5">
                  <c:v>Ташлык</c:v>
                </c:pt>
                <c:pt idx="6">
                  <c:v>Шереметьевка</c:v>
                </c:pt>
                <c:pt idx="7">
                  <c:v>В.Челны</c:v>
                </c:pt>
                <c:pt idx="8">
                  <c:v>Н.Уратьма</c:v>
                </c:pt>
                <c:pt idx="9">
                  <c:v>Кармалы</c:v>
                </c:pt>
                <c:pt idx="10">
                  <c:v>Болгар</c:v>
                </c:pt>
                <c:pt idx="11">
                  <c:v>Сухарево</c:v>
                </c:pt>
                <c:pt idx="12">
                  <c:v>В.Уратьма</c:v>
                </c:pt>
                <c:pt idx="13">
                  <c:v>Прости</c:v>
                </c:pt>
                <c:pt idx="14">
                  <c:v>Камский</c:v>
                </c:pt>
                <c:pt idx="15">
                  <c:v>Кулмакса</c:v>
                </c:pt>
                <c:pt idx="16">
                  <c:v>Н.Челны</c:v>
                </c:pt>
                <c:pt idx="17">
                  <c:v>Кр.Кадка</c:v>
                </c:pt>
              </c:strCache>
            </c:strRef>
          </c:cat>
          <c:val>
            <c:numRef>
              <c:f>Лист1!$B$2:$B$19</c:f>
              <c:numCache>
                <c:formatCode>General</c:formatCode>
                <c:ptCount val="18"/>
                <c:pt idx="0">
                  <c:v>31</c:v>
                </c:pt>
                <c:pt idx="1">
                  <c:v>29.7</c:v>
                </c:pt>
                <c:pt idx="2">
                  <c:v>27.4</c:v>
                </c:pt>
                <c:pt idx="3">
                  <c:v>26.6</c:v>
                </c:pt>
                <c:pt idx="4">
                  <c:v>25.3</c:v>
                </c:pt>
                <c:pt idx="5">
                  <c:v>25</c:v>
                </c:pt>
                <c:pt idx="6">
                  <c:v>25</c:v>
                </c:pt>
                <c:pt idx="7">
                  <c:v>23.8</c:v>
                </c:pt>
                <c:pt idx="8">
                  <c:v>21.6</c:v>
                </c:pt>
                <c:pt idx="9">
                  <c:v>21</c:v>
                </c:pt>
                <c:pt idx="10">
                  <c:v>18</c:v>
                </c:pt>
                <c:pt idx="11">
                  <c:v>17.8</c:v>
                </c:pt>
                <c:pt idx="12">
                  <c:v>15.5</c:v>
                </c:pt>
                <c:pt idx="13">
                  <c:v>15</c:v>
                </c:pt>
                <c:pt idx="14">
                  <c:v>13.8</c:v>
                </c:pt>
                <c:pt idx="15">
                  <c:v>13.6</c:v>
                </c:pt>
                <c:pt idx="16">
                  <c:v>12.7</c:v>
                </c:pt>
                <c:pt idx="17">
                  <c:v>8.8000000000000007</c:v>
                </c:pt>
              </c:numCache>
            </c:numRef>
          </c:val>
        </c:ser>
        <c:axId val="126159104"/>
        <c:axId val="126173184"/>
      </c:barChart>
      <c:catAx>
        <c:axId val="12615910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999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26173184"/>
        <c:crosses val="autoZero"/>
        <c:auto val="1"/>
        <c:lblAlgn val="ctr"/>
        <c:lblOffset val="100"/>
      </c:catAx>
      <c:valAx>
        <c:axId val="126173184"/>
        <c:scaling>
          <c:orientation val="minMax"/>
          <c:max val="35"/>
        </c:scaling>
        <c:axPos val="l"/>
        <c:numFmt formatCode="General" sourceLinked="1"/>
        <c:tickLblPos val="nextTo"/>
        <c:txPr>
          <a:bodyPr/>
          <a:lstStyle/>
          <a:p>
            <a:pPr>
              <a:defRPr sz="799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26159104"/>
        <c:crosses val="autoZero"/>
        <c:crossBetween val="between"/>
      </c:valAx>
      <c:spPr>
        <a:noFill/>
        <a:ln w="25383">
          <a:noFill/>
        </a:ln>
      </c:spPr>
    </c:plotArea>
    <c:plotVisOnly val="1"/>
    <c:dispBlanksAs val="gap"/>
  </c:chart>
  <c:txPr>
    <a:bodyPr/>
    <a:lstStyle/>
    <a:p>
      <a:pPr>
        <a:defRPr sz="1799"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FF00"/>
            </a:solidFill>
          </c:spPr>
          <c:dPt>
            <c:idx val="0"/>
            <c:spPr>
              <a:solidFill>
                <a:srgbClr val="92D050"/>
              </a:solidFill>
            </c:spPr>
          </c:dPt>
          <c:dPt>
            <c:idx val="1"/>
            <c:spPr>
              <a:solidFill>
                <a:srgbClr val="00B050"/>
              </a:solidFill>
            </c:spPr>
          </c:dPt>
          <c:dPt>
            <c:idx val="2"/>
            <c:spPr>
              <a:solidFill>
                <a:srgbClr val="92D050"/>
              </a:solidFill>
            </c:spPr>
          </c:dPt>
          <c:dPt>
            <c:idx val="3"/>
            <c:spPr>
              <a:solidFill>
                <a:srgbClr val="92D050"/>
              </a:solidFill>
            </c:spPr>
          </c:dPt>
          <c:dPt>
            <c:idx val="4"/>
            <c:spPr>
              <a:solidFill>
                <a:srgbClr val="00B050"/>
              </a:solidFill>
            </c:spPr>
          </c:dPt>
          <c:dPt>
            <c:idx val="5"/>
            <c:spPr>
              <a:solidFill>
                <a:srgbClr val="92D050"/>
              </a:solidFill>
            </c:spPr>
          </c:dPt>
          <c:dPt>
            <c:idx val="6"/>
            <c:spPr>
              <a:solidFill>
                <a:srgbClr val="92D050"/>
              </a:solidFill>
            </c:spPr>
          </c:dPt>
          <c:dPt>
            <c:idx val="7"/>
            <c:spPr>
              <a:solidFill>
                <a:srgbClr val="92D050"/>
              </a:solidFill>
            </c:spPr>
          </c:dPt>
          <c:dPt>
            <c:idx val="8"/>
            <c:spPr>
              <a:solidFill>
                <a:srgbClr val="00B050"/>
              </a:solidFill>
            </c:spPr>
          </c:dPt>
          <c:dPt>
            <c:idx val="9"/>
            <c:spPr>
              <a:solidFill>
                <a:srgbClr val="FFFF99"/>
              </a:solidFill>
            </c:spPr>
          </c:dPt>
          <c:dPt>
            <c:idx val="10"/>
            <c:spPr>
              <a:solidFill>
                <a:srgbClr val="FFFF99"/>
              </a:solidFill>
            </c:spPr>
          </c:dPt>
          <c:dPt>
            <c:idx val="11"/>
            <c:spPr>
              <a:solidFill>
                <a:srgbClr val="FFFF99"/>
              </a:solidFill>
            </c:spPr>
          </c:dPt>
          <c:dPt>
            <c:idx val="12"/>
            <c:spPr>
              <a:solidFill>
                <a:srgbClr val="FFFF99"/>
              </a:solidFill>
            </c:spPr>
          </c:dPt>
          <c:dPt>
            <c:idx val="13"/>
            <c:spPr>
              <a:solidFill>
                <a:srgbClr val="FFFF99"/>
              </a:solidFill>
            </c:spPr>
          </c:dPt>
          <c:dPt>
            <c:idx val="14"/>
            <c:spPr>
              <a:solidFill>
                <a:srgbClr val="FFFF99"/>
              </a:solidFill>
            </c:spPr>
          </c:dPt>
          <c:dPt>
            <c:idx val="15"/>
            <c:spPr>
              <a:solidFill>
                <a:srgbClr val="FFFF99"/>
              </a:solidFill>
            </c:spPr>
          </c:dPt>
          <c:dPt>
            <c:idx val="16"/>
            <c:spPr>
              <a:solidFill>
                <a:srgbClr val="FFFF99"/>
              </a:solidFill>
            </c:spPr>
          </c:dPt>
          <c:dPt>
            <c:idx val="17"/>
            <c:spPr>
              <a:solidFill>
                <a:srgbClr val="FFFF99"/>
              </a:solidFill>
            </c:spPr>
          </c:dPt>
          <c:dPt>
            <c:idx val="18"/>
            <c:spPr>
              <a:solidFill>
                <a:srgbClr val="FFFF99"/>
              </a:solidFill>
            </c:spPr>
          </c:dPt>
          <c:dPt>
            <c:idx val="19"/>
            <c:spPr>
              <a:solidFill>
                <a:srgbClr val="FFFF99"/>
              </a:solidFill>
            </c:spPr>
          </c:dPt>
          <c:dPt>
            <c:idx val="20"/>
            <c:spPr>
              <a:solidFill>
                <a:srgbClr val="FF714F"/>
              </a:solidFill>
            </c:spPr>
          </c:dPt>
          <c:dPt>
            <c:idx val="21"/>
            <c:spPr>
              <a:solidFill>
                <a:srgbClr val="FF714F"/>
              </a:solidFill>
            </c:spPr>
          </c:dPt>
          <c:dPt>
            <c:idx val="22"/>
            <c:spPr>
              <a:solidFill>
                <a:srgbClr val="FF714F"/>
              </a:solidFill>
            </c:spPr>
          </c:dPt>
          <c:dPt>
            <c:idx val="23"/>
            <c:spPr>
              <a:solidFill>
                <a:srgbClr val="FF714F"/>
              </a:solidFill>
            </c:spPr>
          </c:dPt>
          <c:dPt>
            <c:idx val="24"/>
            <c:spPr>
              <a:solidFill>
                <a:srgbClr val="FF714F"/>
              </a:solidFill>
            </c:spPr>
          </c:dPt>
          <c:dPt>
            <c:idx val="25"/>
            <c:spPr>
              <a:solidFill>
                <a:srgbClr val="FF714F"/>
              </a:solidFill>
            </c:spPr>
          </c:dPt>
          <c:cat>
            <c:strRef>
              <c:f>Лист1!$A$2:$A$27</c:f>
              <c:strCache>
                <c:ptCount val="26"/>
                <c:pt idx="0">
                  <c:v>91</c:v>
                </c:pt>
                <c:pt idx="1">
                  <c:v>68</c:v>
                </c:pt>
                <c:pt idx="2">
                  <c:v>66</c:v>
                </c:pt>
                <c:pt idx="3">
                  <c:v>45</c:v>
                </c:pt>
                <c:pt idx="4">
                  <c:v>1</c:v>
                </c:pt>
                <c:pt idx="5">
                  <c:v>89</c:v>
                </c:pt>
                <c:pt idx="6">
                  <c:v>КП-4</c:v>
                </c:pt>
                <c:pt idx="7">
                  <c:v>28</c:v>
                </c:pt>
                <c:pt idx="8">
                  <c:v>КП-5</c:v>
                </c:pt>
                <c:pt idx="9">
                  <c:v>24</c:v>
                </c:pt>
                <c:pt idx="10">
                  <c:v>КП-2</c:v>
                </c:pt>
                <c:pt idx="11">
                  <c:v>12</c:v>
                </c:pt>
                <c:pt idx="12">
                  <c:v>92</c:v>
                </c:pt>
                <c:pt idx="13">
                  <c:v>82</c:v>
                </c:pt>
                <c:pt idx="14">
                  <c:v>…</c:v>
                </c:pt>
                <c:pt idx="15">
                  <c:v>88</c:v>
                </c:pt>
                <c:pt idx="16">
                  <c:v>83</c:v>
                </c:pt>
                <c:pt idx="17">
                  <c:v>36</c:v>
                </c:pt>
                <c:pt idx="18">
                  <c:v>50</c:v>
                </c:pt>
                <c:pt idx="19">
                  <c:v>38</c:v>
                </c:pt>
                <c:pt idx="20">
                  <c:v>19</c:v>
                </c:pt>
                <c:pt idx="21">
                  <c:v>47</c:v>
                </c:pt>
                <c:pt idx="22">
                  <c:v>53</c:v>
                </c:pt>
                <c:pt idx="23">
                  <c:v>61</c:v>
                </c:pt>
                <c:pt idx="24">
                  <c:v>27</c:v>
                </c:pt>
                <c:pt idx="25">
                  <c:v>14</c:v>
                </c:pt>
              </c:strCache>
            </c:strRef>
          </c:cat>
          <c:val>
            <c:numRef>
              <c:f>Лист1!$B$2:$B$27</c:f>
              <c:numCache>
                <c:formatCode>General</c:formatCode>
                <c:ptCount val="26"/>
                <c:pt idx="0">
                  <c:v>62</c:v>
                </c:pt>
                <c:pt idx="1">
                  <c:v>62</c:v>
                </c:pt>
                <c:pt idx="2">
                  <c:v>61</c:v>
                </c:pt>
                <c:pt idx="3">
                  <c:v>61</c:v>
                </c:pt>
                <c:pt idx="4">
                  <c:v>60.5</c:v>
                </c:pt>
                <c:pt idx="5">
                  <c:v>60</c:v>
                </c:pt>
                <c:pt idx="6">
                  <c:v>60</c:v>
                </c:pt>
                <c:pt idx="7">
                  <c:v>59.5</c:v>
                </c:pt>
                <c:pt idx="8">
                  <c:v>59.5</c:v>
                </c:pt>
                <c:pt idx="9">
                  <c:v>59</c:v>
                </c:pt>
                <c:pt idx="10">
                  <c:v>59</c:v>
                </c:pt>
                <c:pt idx="11">
                  <c:v>59</c:v>
                </c:pt>
                <c:pt idx="12">
                  <c:v>58.5</c:v>
                </c:pt>
                <c:pt idx="13">
                  <c:v>58.5</c:v>
                </c:pt>
                <c:pt idx="14">
                  <c:v>58.5</c:v>
                </c:pt>
                <c:pt idx="15">
                  <c:v>51</c:v>
                </c:pt>
                <c:pt idx="16">
                  <c:v>50.5</c:v>
                </c:pt>
                <c:pt idx="17">
                  <c:v>50.5</c:v>
                </c:pt>
                <c:pt idx="18">
                  <c:v>50.5</c:v>
                </c:pt>
                <c:pt idx="19">
                  <c:v>49.5</c:v>
                </c:pt>
                <c:pt idx="20">
                  <c:v>48.5</c:v>
                </c:pt>
                <c:pt idx="21">
                  <c:v>47.5</c:v>
                </c:pt>
                <c:pt idx="22">
                  <c:v>46.5</c:v>
                </c:pt>
                <c:pt idx="23">
                  <c:v>46.5</c:v>
                </c:pt>
                <c:pt idx="24">
                  <c:v>45.5</c:v>
                </c:pt>
                <c:pt idx="25">
                  <c:v>42.5</c:v>
                </c:pt>
              </c:numCache>
            </c:numRef>
          </c:val>
        </c:ser>
        <c:axId val="126203008"/>
        <c:axId val="126204544"/>
      </c:barChart>
      <c:catAx>
        <c:axId val="12620300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999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26204544"/>
        <c:crosses val="autoZero"/>
        <c:auto val="1"/>
        <c:lblAlgn val="ctr"/>
        <c:lblOffset val="100"/>
      </c:catAx>
      <c:valAx>
        <c:axId val="126204544"/>
        <c:scaling>
          <c:orientation val="minMax"/>
          <c:max val="65"/>
          <c:min val="0"/>
        </c:scaling>
        <c:axPos val="l"/>
        <c:numFmt formatCode="General" sourceLinked="1"/>
        <c:tickLblPos val="nextTo"/>
        <c:txPr>
          <a:bodyPr/>
          <a:lstStyle/>
          <a:p>
            <a:pPr>
              <a:defRPr sz="799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26203008"/>
        <c:crosses val="autoZero"/>
        <c:crossBetween val="between"/>
        <c:majorUnit val="5"/>
      </c:valAx>
      <c:spPr>
        <a:noFill/>
        <a:ln w="25383">
          <a:noFill/>
        </a:ln>
      </c:spPr>
    </c:plotArea>
    <c:plotVisOnly val="1"/>
    <c:dispBlanksAs val="gap"/>
  </c:chart>
  <c:txPr>
    <a:bodyPr/>
    <a:lstStyle/>
    <a:p>
      <a:pPr>
        <a:defRPr sz="1799"/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6.4094810535079302E-2"/>
          <c:y val="2.5660571439067626E-2"/>
          <c:w val="0.93590518946492052"/>
          <c:h val="0.795576352598661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FF00"/>
            </a:solidFill>
          </c:spPr>
          <c:dPt>
            <c:idx val="0"/>
            <c:spPr>
              <a:solidFill>
                <a:srgbClr val="92D050"/>
              </a:solidFill>
            </c:spPr>
          </c:dPt>
          <c:dPt>
            <c:idx val="1"/>
            <c:spPr>
              <a:solidFill>
                <a:srgbClr val="00B050"/>
              </a:solidFill>
            </c:spPr>
          </c:dPt>
          <c:dPt>
            <c:idx val="2"/>
            <c:spPr>
              <a:solidFill>
                <a:srgbClr val="FFFF99"/>
              </a:solidFill>
            </c:spPr>
          </c:dPt>
          <c:dPt>
            <c:idx val="3"/>
            <c:spPr>
              <a:solidFill>
                <a:srgbClr val="FFFF99"/>
              </a:solidFill>
            </c:spPr>
          </c:dPt>
          <c:dPt>
            <c:idx val="4"/>
            <c:spPr>
              <a:solidFill>
                <a:srgbClr val="FFFF99"/>
              </a:solidFill>
            </c:spPr>
          </c:dPt>
          <c:dPt>
            <c:idx val="5"/>
            <c:spPr>
              <a:solidFill>
                <a:srgbClr val="FFFF99"/>
              </a:solidFill>
            </c:spPr>
          </c:dPt>
          <c:dPt>
            <c:idx val="6"/>
            <c:spPr>
              <a:solidFill>
                <a:srgbClr val="FFFF99"/>
              </a:solidFill>
            </c:spPr>
          </c:dPt>
          <c:dPt>
            <c:idx val="7"/>
            <c:spPr>
              <a:solidFill>
                <a:srgbClr val="FFFF99"/>
              </a:solidFill>
            </c:spPr>
          </c:dPt>
          <c:dPt>
            <c:idx val="8"/>
            <c:spPr>
              <a:solidFill>
                <a:srgbClr val="FFFF99"/>
              </a:solidFill>
            </c:spPr>
          </c:dPt>
          <c:dPt>
            <c:idx val="9"/>
            <c:spPr>
              <a:solidFill>
                <a:srgbClr val="FFFF99"/>
              </a:solidFill>
            </c:spPr>
          </c:dPt>
          <c:dPt>
            <c:idx val="10"/>
            <c:spPr>
              <a:solidFill>
                <a:srgbClr val="FFFF99"/>
              </a:solidFill>
            </c:spPr>
          </c:dPt>
          <c:dPt>
            <c:idx val="11"/>
            <c:spPr>
              <a:solidFill>
                <a:srgbClr val="FFFF99"/>
              </a:solidFill>
            </c:spPr>
          </c:dPt>
          <c:dPt>
            <c:idx val="12"/>
            <c:spPr>
              <a:solidFill>
                <a:srgbClr val="FFFF99"/>
              </a:solidFill>
            </c:spPr>
          </c:dPt>
          <c:dPt>
            <c:idx val="13"/>
            <c:spPr>
              <a:solidFill>
                <a:srgbClr val="FFFF99"/>
              </a:solidFill>
            </c:spPr>
          </c:dPt>
          <c:dPt>
            <c:idx val="14"/>
            <c:spPr>
              <a:solidFill>
                <a:srgbClr val="FFFF99"/>
              </a:solidFill>
            </c:spPr>
          </c:dPt>
          <c:dPt>
            <c:idx val="15"/>
            <c:spPr>
              <a:solidFill>
                <a:srgbClr val="FF714F"/>
              </a:solidFill>
            </c:spPr>
          </c:dPt>
          <c:dPt>
            <c:idx val="16"/>
            <c:spPr>
              <a:solidFill>
                <a:srgbClr val="FF714F"/>
              </a:solidFill>
            </c:spPr>
          </c:dPt>
          <c:cat>
            <c:strRef>
              <c:f>Лист1!$A$2:$A$18</c:f>
              <c:strCache>
                <c:ptCount val="17"/>
                <c:pt idx="0">
                  <c:v>Афанасово</c:v>
                </c:pt>
                <c:pt idx="1">
                  <c:v>Шингальчи</c:v>
                </c:pt>
                <c:pt idx="2">
                  <c:v>Кармалы</c:v>
                </c:pt>
                <c:pt idx="3">
                  <c:v>Каенлы</c:v>
                </c:pt>
                <c:pt idx="4">
                  <c:v>В.Челны</c:v>
                </c:pt>
                <c:pt idx="5">
                  <c:v>Н.Уратьма</c:v>
                </c:pt>
                <c:pt idx="6">
                  <c:v>Сухарево</c:v>
                </c:pt>
                <c:pt idx="7">
                  <c:v>В.Уратьма</c:v>
                </c:pt>
                <c:pt idx="8">
                  <c:v>Старошешминск</c:v>
                </c:pt>
                <c:pt idx="9">
                  <c:v>Шереметьевка</c:v>
                </c:pt>
                <c:pt idx="10">
                  <c:v>Камский</c:v>
                </c:pt>
                <c:pt idx="11">
                  <c:v>Кр.Кадка</c:v>
                </c:pt>
                <c:pt idx="12">
                  <c:v>Болгар</c:v>
                </c:pt>
                <c:pt idx="13">
                  <c:v>Н.Челны</c:v>
                </c:pt>
                <c:pt idx="14">
                  <c:v>Кулмакса</c:v>
                </c:pt>
                <c:pt idx="15">
                  <c:v>Прости</c:v>
                </c:pt>
                <c:pt idx="16">
                  <c:v>Трудовой</c:v>
                </c:pt>
              </c:strCache>
            </c:strRef>
          </c:cat>
          <c:val>
            <c:numRef>
              <c:f>Лист1!$B$2:$B$18</c:f>
              <c:numCache>
                <c:formatCode>General</c:formatCode>
                <c:ptCount val="17"/>
                <c:pt idx="0">
                  <c:v>58.5</c:v>
                </c:pt>
                <c:pt idx="1">
                  <c:v>58</c:v>
                </c:pt>
                <c:pt idx="2">
                  <c:v>55</c:v>
                </c:pt>
                <c:pt idx="3">
                  <c:v>54</c:v>
                </c:pt>
                <c:pt idx="4">
                  <c:v>52</c:v>
                </c:pt>
                <c:pt idx="5">
                  <c:v>52</c:v>
                </c:pt>
                <c:pt idx="6">
                  <c:v>50</c:v>
                </c:pt>
                <c:pt idx="7">
                  <c:v>49</c:v>
                </c:pt>
                <c:pt idx="8">
                  <c:v>48</c:v>
                </c:pt>
                <c:pt idx="9">
                  <c:v>48</c:v>
                </c:pt>
                <c:pt idx="10">
                  <c:v>47</c:v>
                </c:pt>
                <c:pt idx="11">
                  <c:v>47</c:v>
                </c:pt>
                <c:pt idx="12">
                  <c:v>46</c:v>
                </c:pt>
                <c:pt idx="13">
                  <c:v>44</c:v>
                </c:pt>
                <c:pt idx="14">
                  <c:v>43</c:v>
                </c:pt>
                <c:pt idx="15">
                  <c:v>41</c:v>
                </c:pt>
                <c:pt idx="16">
                  <c:v>41</c:v>
                </c:pt>
              </c:numCache>
            </c:numRef>
          </c:val>
        </c:ser>
        <c:axId val="126890368"/>
        <c:axId val="126891904"/>
      </c:barChart>
      <c:catAx>
        <c:axId val="12689036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0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26891904"/>
        <c:crosses val="autoZero"/>
        <c:auto val="1"/>
        <c:lblAlgn val="ctr"/>
        <c:lblOffset val="100"/>
      </c:catAx>
      <c:valAx>
        <c:axId val="126891904"/>
        <c:scaling>
          <c:orientation val="minMax"/>
          <c:max val="65"/>
          <c:min val="0"/>
        </c:scaling>
        <c:axPos val="l"/>
        <c:numFmt formatCode="General" sourceLinked="1"/>
        <c:tickLblPos val="nextTo"/>
        <c:txPr>
          <a:bodyPr/>
          <a:lstStyle/>
          <a:p>
            <a:pPr>
              <a:defRPr sz="8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26890368"/>
        <c:crosses val="autoZero"/>
        <c:crossBetween val="between"/>
        <c:majorUnit val="5"/>
      </c:valAx>
      <c:spPr>
        <a:noFill/>
        <a:ln w="25390">
          <a:noFill/>
        </a:ln>
      </c:spPr>
    </c:plotArea>
    <c:plotVisOnly val="1"/>
    <c:dispBlanksAs val="gap"/>
  </c:chart>
  <c:txPr>
    <a:bodyPr/>
    <a:lstStyle/>
    <a:p>
      <a:pPr>
        <a:defRPr sz="1798"/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depthPercent val="100"/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2015</c:v>
                </c:pt>
              </c:strCache>
            </c:strRef>
          </c:tx>
          <c:dLbls>
            <c:dLbl>
              <c:idx val="0"/>
              <c:layout>
                <c:manualLayout>
                  <c:x val="3.040849867256129E-2"/>
                  <c:y val="-2.971719525835240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42</a:t>
                    </a:r>
                    <a:endParaRPr lang="en-US" dirty="0"/>
                  </a:p>
                </c:rich>
              </c:tx>
            </c:dLbl>
            <c:dLbl>
              <c:idx val="1"/>
              <c:layout>
                <c:manualLayout>
                  <c:x val="1.672467426990874E-2"/>
                  <c:y val="-1.733503056737218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46</a:t>
                    </a:r>
                    <a:endParaRPr lang="en-US" dirty="0"/>
                  </a:p>
                </c:rich>
              </c:tx>
            </c:dLbl>
            <c:dLbl>
              <c:idx val="2"/>
              <c:layout>
                <c:manualLayout>
                  <c:x val="2.7367648805305188E-2"/>
                  <c:y val="-3.467006113474451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47</a:t>
                    </a:r>
                    <a:endParaRPr lang="en-US" dirty="0"/>
                  </a:p>
                </c:rich>
              </c:tx>
            </c:dLbl>
            <c:dLbl>
              <c:idx val="3"/>
              <c:layout>
                <c:manualLayout>
                  <c:x val="1.8245099203536789E-2"/>
                  <c:y val="-3.219362819654843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54,4</a:t>
                    </a:r>
                    <a:endParaRPr lang="en-US" dirty="0"/>
                  </a:p>
                </c:rich>
              </c:tx>
            </c:dLbl>
            <c:dLbl>
              <c:idx val="4"/>
              <c:layout>
                <c:manualLayout>
                  <c:x val="1.6724674269908629E-2"/>
                  <c:y val="-1.7335030567372237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74,2</a:t>
                    </a:r>
                    <a:endParaRPr lang="en-US" dirty="0"/>
                  </a:p>
                </c:rich>
              </c:tx>
            </c:dLbl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2011 г.</c:v>
                </c:pt>
                <c:pt idx="1">
                  <c:v>2013 г.</c:v>
                </c:pt>
                <c:pt idx="2">
                  <c:v>2014 г.</c:v>
                </c:pt>
                <c:pt idx="3">
                  <c:v>2015 г.</c:v>
                </c:pt>
                <c:pt idx="4">
                  <c:v>2016 г.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0.42000000000000004</c:v>
                </c:pt>
                <c:pt idx="1">
                  <c:v>0.46</c:v>
                </c:pt>
                <c:pt idx="2">
                  <c:v>0.47000000000000003</c:v>
                </c:pt>
                <c:pt idx="3" formatCode="0.0%">
                  <c:v>0.54400000000000004</c:v>
                </c:pt>
                <c:pt idx="4" formatCode="0.0%">
                  <c:v>0.7420000000000001</c:v>
                </c:pt>
              </c:numCache>
            </c:numRef>
          </c:val>
        </c:ser>
        <c:shape val="box"/>
        <c:axId val="126903808"/>
        <c:axId val="126905344"/>
        <c:axId val="0"/>
      </c:bar3DChart>
      <c:catAx>
        <c:axId val="12690380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26905344"/>
        <c:crosses val="autoZero"/>
        <c:auto val="1"/>
        <c:lblAlgn val="ctr"/>
        <c:lblOffset val="100"/>
      </c:catAx>
      <c:valAx>
        <c:axId val="126905344"/>
        <c:scaling>
          <c:orientation val="minMax"/>
        </c:scaling>
        <c:delete val="1"/>
        <c:axPos val="l"/>
        <c:numFmt formatCode="0%" sourceLinked="1"/>
        <c:tickLblPos val="nextTo"/>
        <c:crossAx val="126903808"/>
        <c:crosses val="autoZero"/>
        <c:crossBetween val="between"/>
      </c:valAx>
      <c:spPr>
        <a:noFill/>
        <a:ln w="25402">
          <a:noFill/>
        </a:ln>
      </c:spPr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depthPercent val="100"/>
      <c:rAngAx val="1"/>
    </c:view3D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2015</c:v>
                </c:pt>
              </c:strCache>
            </c:strRef>
          </c:tx>
          <c:dPt>
            <c:idx val="4"/>
            <c:spPr>
              <a:solidFill>
                <a:schemeClr val="accent3"/>
              </a:solidFill>
            </c:spPr>
          </c:dPt>
          <c:dLbls>
            <c:dLbl>
              <c:idx val="0"/>
              <c:layout>
                <c:manualLayout>
                  <c:x val="2.7133737277054738E-2"/>
                  <c:y val="-2.383368814876424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81</a:t>
                    </a:r>
                    <a:endParaRPr lang="en-US" dirty="0"/>
                  </a:p>
                </c:rich>
              </c:tx>
            </c:dLbl>
            <c:dLbl>
              <c:idx val="1"/>
              <c:layout>
                <c:manualLayout>
                  <c:x val="2.2611447730878947E-2"/>
                  <c:y val="-3.098379459339355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79</a:t>
                    </a:r>
                    <a:endParaRPr lang="en-US" dirty="0"/>
                  </a:p>
                </c:rich>
              </c:tx>
            </c:dLbl>
            <c:dLbl>
              <c:idx val="2"/>
              <c:layout>
                <c:manualLayout>
                  <c:x val="2.8641167125779948E-2"/>
                  <c:y val="-2.621705696364064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77</a:t>
                    </a:r>
                    <a:endParaRPr lang="en-US" dirty="0"/>
                  </a:p>
                </c:rich>
              </c:tx>
            </c:dLbl>
            <c:dLbl>
              <c:idx val="3"/>
              <c:layout>
                <c:manualLayout>
                  <c:x val="2.5626307428329498E-2"/>
                  <c:y val="-2.621705696364068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74,2</a:t>
                    </a:r>
                    <a:endParaRPr lang="en-US" dirty="0"/>
                  </a:p>
                </c:rich>
              </c:tx>
            </c:dLbl>
            <c:dLbl>
              <c:idx val="4"/>
              <c:layout>
                <c:manualLayout>
                  <c:x val="2.1104017882153679E-2"/>
                  <c:y val="-2.621705696364068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69,6</a:t>
                    </a:r>
                    <a:endParaRPr lang="en-US" dirty="0"/>
                  </a:p>
                </c:rich>
              </c:tx>
            </c:dLbl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Елабуга</c:v>
                </c:pt>
                <c:pt idx="1">
                  <c:v>Альметьевск</c:v>
                </c:pt>
                <c:pt idx="2">
                  <c:v>Набережные Челны</c:v>
                </c:pt>
                <c:pt idx="3">
                  <c:v>Нижнекамск</c:v>
                </c:pt>
                <c:pt idx="4">
                  <c:v>РТ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0.81</c:v>
                </c:pt>
                <c:pt idx="1">
                  <c:v>0.79</c:v>
                </c:pt>
                <c:pt idx="2">
                  <c:v>0.77000000000000013</c:v>
                </c:pt>
                <c:pt idx="3" formatCode="0.0%">
                  <c:v>0.7420000000000001</c:v>
                </c:pt>
                <c:pt idx="4" formatCode="0.0%">
                  <c:v>0.69599999999999995</c:v>
                </c:pt>
              </c:numCache>
            </c:numRef>
          </c:val>
        </c:ser>
        <c:shape val="box"/>
        <c:axId val="126921728"/>
        <c:axId val="127025920"/>
        <c:axId val="0"/>
      </c:bar3DChart>
      <c:catAx>
        <c:axId val="12692172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6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27025920"/>
        <c:crosses val="autoZero"/>
        <c:auto val="1"/>
        <c:lblAlgn val="ctr"/>
        <c:lblOffset val="100"/>
      </c:catAx>
      <c:valAx>
        <c:axId val="127025920"/>
        <c:scaling>
          <c:orientation val="minMax"/>
        </c:scaling>
        <c:delete val="1"/>
        <c:axPos val="l"/>
        <c:numFmt formatCode="0%" sourceLinked="1"/>
        <c:tickLblPos val="nextTo"/>
        <c:crossAx val="126921728"/>
        <c:crosses val="autoZero"/>
        <c:crossBetween val="between"/>
      </c:valAx>
      <c:spPr>
        <a:noFill/>
        <a:ln w="25398">
          <a:noFill/>
        </a:ln>
      </c:spPr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depthPercent val="100"/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2015</c:v>
                </c:pt>
              </c:strCache>
            </c:strRef>
          </c:tx>
          <c:dLbls>
            <c:dLbl>
              <c:idx val="0"/>
              <c:layout>
                <c:manualLayout>
                  <c:x val="1.8089158184703125E-2"/>
                  <c:y val="-3.962292701113654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64</a:t>
                    </a:r>
                    <a:endParaRPr lang="en-US" dirty="0"/>
                  </a:p>
                </c:rich>
              </c:tx>
            </c:dLbl>
            <c:dLbl>
              <c:idx val="1"/>
              <c:layout>
                <c:manualLayout>
                  <c:x val="2.2611447730878947E-2"/>
                  <c:y val="-2.7240762320156407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66</a:t>
                    </a:r>
                    <a:endParaRPr lang="en-US" dirty="0"/>
                  </a:p>
                </c:rich>
              </c:tx>
            </c:dLbl>
            <c:dLbl>
              <c:idx val="2"/>
              <c:layout>
                <c:manualLayout>
                  <c:x val="1.9596588033428404E-2"/>
                  <c:y val="-2.476432938196033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66</a:t>
                    </a:r>
                    <a:endParaRPr lang="en-US" dirty="0"/>
                  </a:p>
                </c:rich>
              </c:tx>
            </c:dLbl>
            <c:dLbl>
              <c:idx val="3"/>
              <c:layout>
                <c:manualLayout>
                  <c:x val="2.4118877579604209E-2"/>
                  <c:y val="-2.476432938196033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70</a:t>
                    </a:r>
                    <a:endParaRPr lang="en-US" dirty="0"/>
                  </a:p>
                </c:rich>
              </c:tx>
            </c:dLbl>
            <c:dLbl>
              <c:idx val="4"/>
              <c:layout>
                <c:manualLayout>
                  <c:x val="2.1104017882153679E-2"/>
                  <c:y val="-2.9717195258352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73</a:t>
                    </a:r>
                    <a:endParaRPr lang="en-US" dirty="0"/>
                  </a:p>
                </c:rich>
              </c:tx>
            </c:dLbl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2012 г.</c:v>
                </c:pt>
                <c:pt idx="1">
                  <c:v>2013 г.</c:v>
                </c:pt>
                <c:pt idx="2">
                  <c:v>2014 г.</c:v>
                </c:pt>
                <c:pt idx="3">
                  <c:v>2015 г.</c:v>
                </c:pt>
                <c:pt idx="4">
                  <c:v>2016 г.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0.64000000000000012</c:v>
                </c:pt>
                <c:pt idx="1">
                  <c:v>0.66000000000000014</c:v>
                </c:pt>
                <c:pt idx="2">
                  <c:v>0.66000000000000014</c:v>
                </c:pt>
                <c:pt idx="3">
                  <c:v>0.70000000000000007</c:v>
                </c:pt>
                <c:pt idx="4">
                  <c:v>0.73000000000000009</c:v>
                </c:pt>
              </c:numCache>
            </c:numRef>
          </c:val>
        </c:ser>
        <c:shape val="box"/>
        <c:axId val="127021440"/>
        <c:axId val="127022976"/>
        <c:axId val="0"/>
      </c:bar3DChart>
      <c:catAx>
        <c:axId val="127021440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27022976"/>
        <c:crosses val="autoZero"/>
        <c:auto val="1"/>
        <c:lblAlgn val="ctr"/>
        <c:lblOffset val="100"/>
      </c:catAx>
      <c:valAx>
        <c:axId val="127022976"/>
        <c:scaling>
          <c:orientation val="minMax"/>
        </c:scaling>
        <c:delete val="1"/>
        <c:axPos val="l"/>
        <c:numFmt formatCode="0%" sourceLinked="1"/>
        <c:tickLblPos val="nextTo"/>
        <c:crossAx val="127021440"/>
        <c:crosses val="autoZero"/>
        <c:crossBetween val="between"/>
      </c:valAx>
      <c:spPr>
        <a:noFill/>
        <a:ln w="25398">
          <a:noFill/>
        </a:ln>
      </c:spPr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depthPercent val="100"/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2015</c:v>
                </c:pt>
              </c:strCache>
            </c:strRef>
          </c:tx>
          <c:dPt>
            <c:idx val="4"/>
            <c:spPr>
              <a:solidFill>
                <a:schemeClr val="accent3"/>
              </a:solidFill>
            </c:spPr>
          </c:dPt>
          <c:dLbls>
            <c:dLbl>
              <c:idx val="0"/>
              <c:layout>
                <c:manualLayout>
                  <c:x val="2.5195613185836494E-2"/>
                  <c:y val="-3.663213567081620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78</a:t>
                    </a:r>
                    <a:endParaRPr lang="en-US" dirty="0"/>
                  </a:p>
                </c:rich>
              </c:tx>
            </c:dLbl>
            <c:dLbl>
              <c:idx val="1"/>
              <c:layout>
                <c:manualLayout>
                  <c:x val="1.9267233612698501E-2"/>
                  <c:y val="-4.151642042692499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73</a:t>
                    </a:r>
                    <a:endParaRPr lang="en-US" dirty="0"/>
                  </a:p>
                </c:rich>
              </c:tx>
            </c:dLbl>
            <c:dLbl>
              <c:idx val="2"/>
              <c:layout>
                <c:manualLayout>
                  <c:x val="2.2231423399267494E-2"/>
                  <c:y val="-4.151642042692499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66</a:t>
                    </a:r>
                    <a:endParaRPr lang="en-US" dirty="0"/>
                  </a:p>
                </c:rich>
              </c:tx>
            </c:dLbl>
            <c:dLbl>
              <c:idx val="3"/>
              <c:layout>
                <c:manualLayout>
                  <c:x val="1.6303043826129498E-2"/>
                  <c:y val="-3.66321356708161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56</a:t>
                    </a:r>
                    <a:endParaRPr lang="en-US" dirty="0"/>
                  </a:p>
                </c:rich>
              </c:tx>
            </c:dLbl>
            <c:dLbl>
              <c:idx val="4"/>
              <c:layout>
                <c:manualLayout>
                  <c:x val="1.9267233612698605E-2"/>
                  <c:y val="-2.930570853665290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67</a:t>
                    </a:r>
                    <a:endParaRPr lang="en-US" dirty="0"/>
                  </a:p>
                </c:rich>
              </c:tx>
            </c:dLbl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Набережные Челны</c:v>
                </c:pt>
                <c:pt idx="1">
                  <c:v>Нижнекамск</c:v>
                </c:pt>
                <c:pt idx="2">
                  <c:v>Альметьевск</c:v>
                </c:pt>
                <c:pt idx="3">
                  <c:v>Елабуга</c:v>
                </c:pt>
                <c:pt idx="4">
                  <c:v>РТ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0.78</c:v>
                </c:pt>
                <c:pt idx="1">
                  <c:v>0.73000000000000009</c:v>
                </c:pt>
                <c:pt idx="2">
                  <c:v>0.66000000000000014</c:v>
                </c:pt>
                <c:pt idx="3">
                  <c:v>0.56000000000000005</c:v>
                </c:pt>
                <c:pt idx="4">
                  <c:v>0.67000000000000015</c:v>
                </c:pt>
              </c:numCache>
            </c:numRef>
          </c:val>
        </c:ser>
        <c:shape val="box"/>
        <c:axId val="127072128"/>
        <c:axId val="127073664"/>
        <c:axId val="0"/>
      </c:bar3DChart>
      <c:catAx>
        <c:axId val="12707212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6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27073664"/>
        <c:crosses val="autoZero"/>
        <c:auto val="1"/>
        <c:lblAlgn val="ctr"/>
        <c:lblOffset val="100"/>
      </c:catAx>
      <c:valAx>
        <c:axId val="127073664"/>
        <c:scaling>
          <c:orientation val="minMax"/>
        </c:scaling>
        <c:delete val="1"/>
        <c:axPos val="l"/>
        <c:numFmt formatCode="0%" sourceLinked="1"/>
        <c:tickLblPos val="nextTo"/>
        <c:crossAx val="127072128"/>
        <c:crosses val="autoZero"/>
        <c:crossBetween val="between"/>
      </c:valAx>
      <c:spPr>
        <a:noFill/>
        <a:ln w="25393">
          <a:noFill/>
        </a:ln>
      </c:spPr>
    </c:plotArea>
    <c:plotVisOnly val="1"/>
    <c:dispBlanksAs val="gap"/>
  </c:chart>
  <c:txPr>
    <a:bodyPr/>
    <a:lstStyle/>
    <a:p>
      <a:pPr>
        <a:defRPr sz="1799"/>
      </a:pPr>
      <a:endParaRPr lang="ru-RU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depthPercent val="100"/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3"/>
            </a:solidFill>
          </c:spPr>
          <c:dLbls>
            <c:dLbl>
              <c:idx val="0"/>
              <c:tx>
                <c:rich>
                  <a:bodyPr/>
                  <a:lstStyle/>
                  <a:p>
                    <a:r>
                      <a:rPr lang="en-US" sz="1799" smtClean="0"/>
                      <a:t>92</a:t>
                    </a:r>
                    <a:endParaRPr lang="en-US" dirty="0"/>
                  </a:p>
                </c:rich>
              </c:tx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799" smtClean="0"/>
                      <a:t>92</a:t>
                    </a:r>
                    <a:endParaRPr lang="en-US" dirty="0"/>
                  </a:p>
                </c:rich>
              </c:tx>
            </c:dLbl>
            <c:dLbl>
              <c:idx val="2"/>
              <c:tx>
                <c:rich>
                  <a:bodyPr/>
                  <a:lstStyle/>
                  <a:p>
                    <a:r>
                      <a:rPr lang="en-US" sz="1799" smtClean="0"/>
                      <a:t>91</a:t>
                    </a:r>
                    <a:endParaRPr lang="en-US" dirty="0"/>
                  </a:p>
                </c:rich>
              </c:tx>
            </c:dLbl>
            <c:dLbl>
              <c:idx val="3"/>
              <c:tx>
                <c:rich>
                  <a:bodyPr/>
                  <a:lstStyle/>
                  <a:p>
                    <a:r>
                      <a:rPr lang="en-US" sz="1799" smtClean="0"/>
                      <a:t>90</a:t>
                    </a:r>
                    <a:endParaRPr lang="en-US" dirty="0"/>
                  </a:p>
                </c:rich>
              </c:tx>
            </c:dLbl>
            <c:dLbl>
              <c:idx val="4"/>
              <c:tx>
                <c:rich>
                  <a:bodyPr/>
                  <a:lstStyle/>
                  <a:p>
                    <a:r>
                      <a:rPr lang="en-US" sz="1799" smtClean="0"/>
                      <a:t>89</a:t>
                    </a:r>
                    <a:endParaRPr lang="en-US" dirty="0"/>
                  </a:p>
                </c:rich>
              </c:tx>
            </c:dLbl>
            <c:dLbl>
              <c:idx val="5"/>
              <c:tx>
                <c:rich>
                  <a:bodyPr/>
                  <a:lstStyle/>
                  <a:p>
                    <a:r>
                      <a:rPr lang="en-US" sz="1799" smtClean="0"/>
                      <a:t>89</a:t>
                    </a:r>
                    <a:endParaRPr lang="en-US" dirty="0"/>
                  </a:p>
                </c:rich>
              </c:tx>
            </c:dLbl>
            <c:dLbl>
              <c:idx val="6"/>
              <c:layout>
                <c:manualLayout>
                  <c:x val="1.4574602916664946E-3"/>
                  <c:y val="-2.6954177897574186E-3"/>
                </c:manualLayout>
              </c:layout>
              <c:tx>
                <c:rich>
                  <a:bodyPr/>
                  <a:lstStyle/>
                  <a:p>
                    <a:r>
                      <a:rPr lang="en-US" sz="1799" dirty="0" smtClean="0"/>
                      <a:t>88</a:t>
                    </a:r>
                    <a:endParaRPr lang="en-US" dirty="0"/>
                  </a:p>
                </c:rich>
              </c:tx>
            </c:dLbl>
            <c:dLbl>
              <c:idx val="7"/>
              <c:tx>
                <c:rich>
                  <a:bodyPr/>
                  <a:lstStyle/>
                  <a:p>
                    <a:r>
                      <a:rPr lang="en-US" sz="1799" smtClean="0"/>
                      <a:t>88</a:t>
                    </a:r>
                    <a:endParaRPr lang="en-US"/>
                  </a:p>
                </c:rich>
              </c:tx>
            </c:dLbl>
            <c:dLbl>
              <c:idx val="8"/>
              <c:tx>
                <c:rich>
                  <a:bodyPr/>
                  <a:lstStyle/>
                  <a:p>
                    <a:r>
                      <a:rPr lang="en-US" sz="1799" smtClean="0"/>
                      <a:t>88</a:t>
                    </a:r>
                    <a:endParaRPr lang="en-US"/>
                  </a:p>
                </c:rich>
              </c:tx>
            </c:dLbl>
            <c:txPr>
              <a:bodyPr/>
              <a:lstStyle/>
              <a:p>
                <a:pPr>
                  <a:defRPr sz="1799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Лист1!$A$2:$A$10</c:f>
              <c:numCache>
                <c:formatCode>General</c:formatCode>
                <c:ptCount val="9"/>
                <c:pt idx="0">
                  <c:v>37</c:v>
                </c:pt>
                <c:pt idx="1">
                  <c:v>78</c:v>
                </c:pt>
                <c:pt idx="2">
                  <c:v>1</c:v>
                </c:pt>
                <c:pt idx="3">
                  <c:v>70</c:v>
                </c:pt>
                <c:pt idx="4">
                  <c:v>63</c:v>
                </c:pt>
                <c:pt idx="5">
                  <c:v>80</c:v>
                </c:pt>
                <c:pt idx="6">
                  <c:v>33</c:v>
                </c:pt>
                <c:pt idx="7">
                  <c:v>68</c:v>
                </c:pt>
                <c:pt idx="8">
                  <c:v>77</c:v>
                </c:pt>
              </c:numCache>
            </c:numRef>
          </c:cat>
          <c:val>
            <c:numRef>
              <c:f>Лист1!$B$2:$B$10</c:f>
              <c:numCache>
                <c:formatCode>0%</c:formatCode>
                <c:ptCount val="9"/>
                <c:pt idx="0">
                  <c:v>0.92</c:v>
                </c:pt>
                <c:pt idx="1">
                  <c:v>0.92</c:v>
                </c:pt>
                <c:pt idx="2">
                  <c:v>0.91</c:v>
                </c:pt>
                <c:pt idx="3">
                  <c:v>0.9</c:v>
                </c:pt>
                <c:pt idx="4">
                  <c:v>0.89</c:v>
                </c:pt>
                <c:pt idx="5">
                  <c:v>0.89</c:v>
                </c:pt>
                <c:pt idx="6">
                  <c:v>0.88</c:v>
                </c:pt>
                <c:pt idx="7">
                  <c:v>0.88</c:v>
                </c:pt>
                <c:pt idx="8">
                  <c:v>0.88</c:v>
                </c:pt>
              </c:numCache>
            </c:numRef>
          </c:val>
        </c:ser>
        <c:shape val="box"/>
        <c:axId val="127114240"/>
        <c:axId val="127124224"/>
        <c:axId val="0"/>
      </c:bar3DChart>
      <c:catAx>
        <c:axId val="127114240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598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27124224"/>
        <c:crosses val="autoZero"/>
        <c:auto val="1"/>
        <c:lblAlgn val="ctr"/>
        <c:lblOffset val="100"/>
      </c:catAx>
      <c:valAx>
        <c:axId val="127124224"/>
        <c:scaling>
          <c:orientation val="minMax"/>
          <c:min val="0"/>
        </c:scaling>
        <c:delete val="1"/>
        <c:axPos val="l"/>
        <c:numFmt formatCode="0%" sourceLinked="1"/>
        <c:tickLblPos val="nextTo"/>
        <c:crossAx val="127114240"/>
        <c:crosses val="autoZero"/>
        <c:crossBetween val="between"/>
      </c:valAx>
      <c:spPr>
        <a:noFill/>
        <a:ln w="25388">
          <a:noFill/>
        </a:ln>
      </c:spPr>
    </c:plotArea>
    <c:plotVisOnly val="1"/>
    <c:dispBlanksAs val="gap"/>
  </c:chart>
  <c:txPr>
    <a:bodyPr/>
    <a:lstStyle/>
    <a:p>
      <a:pPr>
        <a:defRPr sz="1798"/>
      </a:pPr>
      <a:endParaRPr lang="ru-RU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depthPercent val="100"/>
      <c:rAngAx val="1"/>
    </c:view3D>
    <c:plotArea>
      <c:layout>
        <c:manualLayout>
          <c:layoutTarget val="inner"/>
          <c:xMode val="edge"/>
          <c:yMode val="edge"/>
          <c:x val="4.0771411073700733E-2"/>
          <c:y val="2.9647254965543841E-2"/>
          <c:w val="0.92570384741456713"/>
          <c:h val="0.8794526059873442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714F"/>
            </a:solidFill>
          </c:spPr>
          <c:dLbls>
            <c:dLbl>
              <c:idx val="0"/>
              <c:layout>
                <c:manualLayout>
                  <c:x val="2.0406364398446078E-2"/>
                  <c:y val="-3.5559260367384382E-2"/>
                </c:manualLayout>
              </c:layout>
              <c:tx>
                <c:rich>
                  <a:bodyPr/>
                  <a:lstStyle/>
                  <a:p>
                    <a:r>
                      <a:rPr lang="en-US" sz="1799" dirty="0" smtClean="0"/>
                      <a:t>50</a:t>
                    </a:r>
                    <a:endParaRPr lang="en-US" dirty="0"/>
                  </a:p>
                </c:rich>
              </c:tx>
            </c:dLbl>
            <c:dLbl>
              <c:idx val="1"/>
              <c:layout>
                <c:manualLayout>
                  <c:x val="2.3321559312509867E-2"/>
                  <c:y val="-2.0319577352791069E-2"/>
                </c:manualLayout>
              </c:layout>
              <c:tx>
                <c:rich>
                  <a:bodyPr/>
                  <a:lstStyle/>
                  <a:p>
                    <a:r>
                      <a:rPr lang="en-US" sz="1799" dirty="0" smtClean="0"/>
                      <a:t>50</a:t>
                    </a:r>
                    <a:endParaRPr lang="en-US" dirty="0"/>
                  </a:p>
                </c:rich>
              </c:tx>
            </c:dLbl>
            <c:dLbl>
              <c:idx val="2"/>
              <c:layout>
                <c:manualLayout>
                  <c:x val="2.6236754226573577E-2"/>
                  <c:y val="-3.5559260367384382E-2"/>
                </c:manualLayout>
              </c:layout>
              <c:tx>
                <c:rich>
                  <a:bodyPr/>
                  <a:lstStyle/>
                  <a:p>
                    <a:r>
                      <a:rPr lang="en-US" sz="1799" dirty="0" smtClean="0"/>
                      <a:t>47</a:t>
                    </a:r>
                    <a:endParaRPr lang="en-US" dirty="0"/>
                  </a:p>
                </c:rich>
              </c:tx>
            </c:dLbl>
            <c:dLbl>
              <c:idx val="3"/>
              <c:layout>
                <c:manualLayout>
                  <c:x val="2.7694351683605432E-2"/>
                  <c:y val="-3.301931319828548E-2"/>
                </c:manualLayout>
              </c:layout>
              <c:tx>
                <c:rich>
                  <a:bodyPr/>
                  <a:lstStyle/>
                  <a:p>
                    <a:r>
                      <a:rPr lang="en-US" sz="1799" dirty="0" smtClean="0"/>
                      <a:t>44</a:t>
                    </a:r>
                    <a:endParaRPr lang="en-US" dirty="0"/>
                  </a:p>
                </c:rich>
              </c:tx>
            </c:dLbl>
            <c:txPr>
              <a:bodyPr/>
              <a:lstStyle/>
              <a:p>
                <a:pPr>
                  <a:defRPr sz="1799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90</c:v>
                </c:pt>
                <c:pt idx="1">
                  <c:v>93</c:v>
                </c:pt>
                <c:pt idx="2">
                  <c:v>50</c:v>
                </c:pt>
                <c:pt idx="3">
                  <c:v>12</c:v>
                </c:pt>
              </c:numCache>
            </c:numRef>
          </c:cat>
          <c:val>
            <c:numRef>
              <c:f>Лист1!$B$2:$B$5</c:f>
              <c:numCache>
                <c:formatCode>0%</c:formatCode>
                <c:ptCount val="4"/>
                <c:pt idx="0">
                  <c:v>0.5</c:v>
                </c:pt>
                <c:pt idx="1">
                  <c:v>0.5</c:v>
                </c:pt>
                <c:pt idx="2">
                  <c:v>0.47000000000000003</c:v>
                </c:pt>
                <c:pt idx="3">
                  <c:v>0.44</c:v>
                </c:pt>
              </c:numCache>
            </c:numRef>
          </c:val>
        </c:ser>
        <c:shape val="box"/>
        <c:axId val="127156608"/>
        <c:axId val="127158144"/>
        <c:axId val="0"/>
      </c:bar3DChart>
      <c:catAx>
        <c:axId val="12715660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599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27158144"/>
        <c:crosses val="autoZero"/>
        <c:auto val="1"/>
        <c:lblAlgn val="ctr"/>
        <c:lblOffset val="100"/>
      </c:catAx>
      <c:valAx>
        <c:axId val="127158144"/>
        <c:scaling>
          <c:orientation val="minMax"/>
        </c:scaling>
        <c:delete val="1"/>
        <c:axPos val="l"/>
        <c:numFmt formatCode="0%" sourceLinked="1"/>
        <c:tickLblPos val="nextTo"/>
        <c:crossAx val="127156608"/>
        <c:crosses val="autoZero"/>
        <c:crossBetween val="between"/>
      </c:valAx>
      <c:spPr>
        <a:noFill/>
        <a:ln w="25388">
          <a:noFill/>
        </a:ln>
      </c:spPr>
    </c:plotArea>
    <c:plotVisOnly val="1"/>
    <c:dispBlanksAs val="gap"/>
  </c:chart>
  <c:txPr>
    <a:bodyPr/>
    <a:lstStyle/>
    <a:p>
      <a:pPr>
        <a:defRPr sz="1799"/>
      </a:pPr>
      <a:endParaRPr lang="ru-RU"/>
    </a:p>
  </c:txPr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1.1194184116382665E-3"/>
          <c:y val="6.637379571504512E-2"/>
          <c:w val="0.80529090996604857"/>
          <c:h val="0.7937671347425377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6"/>
          <c:dPt>
            <c:idx val="0"/>
            <c:spPr>
              <a:solidFill>
                <a:srgbClr val="92D050"/>
              </a:solidFill>
            </c:spPr>
          </c:dPt>
          <c:dPt>
            <c:idx val="1"/>
            <c:spPr>
              <a:solidFill>
                <a:srgbClr val="FF714F"/>
              </a:solidFill>
            </c:spPr>
          </c:dPt>
          <c:dLbls>
            <c:dLbl>
              <c:idx val="0"/>
              <c:layout>
                <c:manualLayout>
                  <c:x val="0.22145085985955668"/>
                  <c:y val="-2.172920536604887E-2"/>
                </c:manualLayout>
              </c:layout>
              <c:dLblPos val="bestFit"/>
              <c:showVal val="1"/>
            </c:dLbl>
            <c:dLbl>
              <c:idx val="1"/>
              <c:layout>
                <c:manualLayout>
                  <c:x val="4.4210055900600793E-2"/>
                  <c:y val="-2.1972414184431053E-2"/>
                </c:manualLayout>
              </c:layout>
              <c:dLblPos val="bestFit"/>
              <c:showVal val="1"/>
            </c:dLbl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  <c:showLeaderLines val="1"/>
          </c:dLbls>
          <c:cat>
            <c:strRef>
              <c:f>Лист1!$A$2:$A$3</c:f>
              <c:strCache>
                <c:ptCount val="2"/>
                <c:pt idx="0">
                  <c:v>РТ</c:v>
                </c:pt>
                <c:pt idx="1">
                  <c:v>Нижнекамск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345</c:v>
                </c:pt>
                <c:pt idx="1">
                  <c:v>12</c:v>
                </c:pt>
              </c:numCache>
            </c:numRef>
          </c:val>
        </c:ser>
      </c:pie3D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wMode val="edge"/>
          <c:hMode val="edge"/>
          <c:x val="0.78205840508254221"/>
          <c:y val="0.24456692913385827"/>
          <c:w val="0.98719540314470045"/>
          <c:h val="0.36657898740918266"/>
        </c:manualLayout>
      </c:layout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799"/>
      </a:pPr>
      <a:endParaRPr lang="ru-RU"/>
    </a:p>
  </c:txPr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depthPercent val="100"/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4"/>
            <c:spPr>
              <a:solidFill>
                <a:schemeClr val="accent3"/>
              </a:solidFill>
            </c:spPr>
          </c:dPt>
          <c:dLbls>
            <c:dLbl>
              <c:idx val="0"/>
              <c:layout>
                <c:manualLayout>
                  <c:x val="7.3487205125356498E-3"/>
                  <c:y val="-3.5163802405536376E-2"/>
                </c:manualLayout>
              </c:layout>
              <c:showVal val="1"/>
            </c:dLbl>
            <c:dLbl>
              <c:idx val="1"/>
              <c:layout>
                <c:manualLayout>
                  <c:x val="1.1757952820057031E-2"/>
                  <c:y val="-3.5163802405536376E-2"/>
                </c:manualLayout>
              </c:layout>
              <c:showVal val="1"/>
            </c:dLbl>
            <c:dLbl>
              <c:idx val="2"/>
              <c:layout>
                <c:manualLayout>
                  <c:x val="1.1757952820057031E-2"/>
                  <c:y val="-3.0140402061888283E-2"/>
                </c:manualLayout>
              </c:layout>
              <c:showVal val="1"/>
            </c:dLbl>
            <c:dLbl>
              <c:idx val="3"/>
              <c:layout>
                <c:manualLayout>
                  <c:x val="1.7636929230085564E-2"/>
                  <c:y val="-1.7581901202768192E-2"/>
                </c:manualLayout>
              </c:layout>
              <c:showVal val="1"/>
            </c:dLbl>
            <c:dLbl>
              <c:idx val="4"/>
              <c:layout>
                <c:manualLayout>
                  <c:x val="2.0576417435099824E-2"/>
                  <c:y val="-1.7581901202768192E-2"/>
                </c:manualLayout>
              </c:layout>
              <c:showVal val="1"/>
            </c:dLbl>
            <c:dLbl>
              <c:idx val="5"/>
              <c:layout>
                <c:manualLayout>
                  <c:x val="1.7636929230085457E-2"/>
                  <c:y val="-1.5070201030944138E-2"/>
                </c:manualLayout>
              </c:layout>
              <c:showVal val="1"/>
            </c:dLbl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2013 год</c:v>
                </c:pt>
                <c:pt idx="1">
                  <c:v>2014 год</c:v>
                </c:pt>
                <c:pt idx="2">
                  <c:v>2015 год</c:v>
                </c:pt>
                <c:pt idx="3">
                  <c:v>2016 год</c:v>
                </c:pt>
                <c:pt idx="4">
                  <c:v>РТ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62.5</c:v>
                </c:pt>
                <c:pt idx="1">
                  <c:v>57.7</c:v>
                </c:pt>
                <c:pt idx="2">
                  <c:v>64</c:v>
                </c:pt>
                <c:pt idx="3">
                  <c:v>64</c:v>
                </c:pt>
                <c:pt idx="4">
                  <c:v>64.5</c:v>
                </c:pt>
              </c:numCache>
            </c:numRef>
          </c:val>
        </c:ser>
        <c:shape val="box"/>
        <c:axId val="129856256"/>
        <c:axId val="129857792"/>
        <c:axId val="0"/>
      </c:bar3DChart>
      <c:catAx>
        <c:axId val="129856256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29857792"/>
        <c:crosses val="autoZero"/>
        <c:auto val="1"/>
        <c:lblAlgn val="ctr"/>
        <c:lblOffset val="100"/>
      </c:catAx>
      <c:valAx>
        <c:axId val="129857792"/>
        <c:scaling>
          <c:orientation val="minMax"/>
          <c:min val="0"/>
        </c:scaling>
        <c:axPos val="l"/>
        <c:numFmt formatCode="General" sourceLinked="1"/>
        <c:tickLblPos val="nextTo"/>
        <c:txPr>
          <a:bodyPr/>
          <a:lstStyle/>
          <a:p>
            <a:pPr>
              <a:defRPr sz="799"/>
            </a:pPr>
            <a:endParaRPr lang="ru-RU"/>
          </a:p>
        </c:txPr>
        <c:crossAx val="129856256"/>
        <c:crosses val="autoZero"/>
        <c:crossBetween val="between"/>
      </c:valAx>
      <c:spPr>
        <a:noFill/>
        <a:ln w="25380">
          <a:noFill/>
        </a:ln>
      </c:spPr>
    </c:plotArea>
    <c:plotVisOnly val="1"/>
    <c:dispBlanksAs val="gap"/>
  </c:chart>
  <c:txPr>
    <a:bodyPr/>
    <a:lstStyle/>
    <a:p>
      <a:pPr>
        <a:defRPr sz="1799"/>
      </a:pPr>
      <a:endParaRPr lang="ru-RU"/>
    </a:p>
  </c:txPr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92D050"/>
            </a:solidFill>
          </c:spPr>
          <c:dPt>
            <c:idx val="15"/>
            <c:spPr>
              <a:solidFill>
                <a:srgbClr val="FFFF99"/>
              </a:solidFill>
            </c:spPr>
          </c:dPt>
          <c:dPt>
            <c:idx val="16"/>
            <c:spPr>
              <a:solidFill>
                <a:srgbClr val="FFFF99"/>
              </a:solidFill>
            </c:spPr>
          </c:dPt>
          <c:dPt>
            <c:idx val="17"/>
            <c:spPr>
              <a:solidFill>
                <a:srgbClr val="FFFF99"/>
              </a:solidFill>
            </c:spPr>
          </c:dPt>
          <c:dPt>
            <c:idx val="18"/>
            <c:spPr>
              <a:solidFill>
                <a:srgbClr val="FFFF99"/>
              </a:solidFill>
            </c:spPr>
          </c:dPt>
          <c:dPt>
            <c:idx val="19"/>
            <c:spPr>
              <a:solidFill>
                <a:srgbClr val="FFFF99"/>
              </a:solidFill>
            </c:spPr>
          </c:dPt>
          <c:dPt>
            <c:idx val="20"/>
            <c:spPr>
              <a:solidFill>
                <a:srgbClr val="FFFF99"/>
              </a:solidFill>
            </c:spPr>
          </c:dPt>
          <c:dPt>
            <c:idx val="21"/>
            <c:spPr>
              <a:solidFill>
                <a:srgbClr val="FFFF99"/>
              </a:solidFill>
            </c:spPr>
          </c:dPt>
          <c:dPt>
            <c:idx val="22"/>
            <c:spPr>
              <a:solidFill>
                <a:srgbClr val="FFFF99"/>
              </a:solidFill>
            </c:spPr>
          </c:dPt>
          <c:dPt>
            <c:idx val="23"/>
            <c:spPr>
              <a:solidFill>
                <a:srgbClr val="FFFF99"/>
              </a:solidFill>
            </c:spPr>
          </c:dPt>
          <c:dPt>
            <c:idx val="24"/>
            <c:spPr>
              <a:solidFill>
                <a:srgbClr val="FFFF99"/>
              </a:solidFill>
            </c:spPr>
          </c:dPt>
          <c:dPt>
            <c:idx val="25"/>
            <c:spPr>
              <a:solidFill>
                <a:srgbClr val="FFFF99"/>
              </a:solidFill>
            </c:spPr>
          </c:dPt>
          <c:dPt>
            <c:idx val="26"/>
            <c:spPr>
              <a:solidFill>
                <a:srgbClr val="FF714F"/>
              </a:solidFill>
            </c:spPr>
          </c:dPt>
          <c:dPt>
            <c:idx val="27"/>
            <c:spPr>
              <a:solidFill>
                <a:srgbClr val="FF714F"/>
              </a:solidFill>
            </c:spPr>
          </c:dPt>
          <c:dPt>
            <c:idx val="28"/>
            <c:spPr>
              <a:solidFill>
                <a:srgbClr val="FF714F"/>
              </a:solidFill>
            </c:spPr>
          </c:dPt>
          <c:dPt>
            <c:idx val="29"/>
            <c:spPr>
              <a:solidFill>
                <a:srgbClr val="FF714F"/>
              </a:solidFill>
            </c:spPr>
          </c:dPt>
          <c:dPt>
            <c:idx val="30"/>
            <c:spPr>
              <a:solidFill>
                <a:srgbClr val="FF714F"/>
              </a:solidFill>
            </c:spPr>
          </c:dPt>
          <c:dPt>
            <c:idx val="31"/>
            <c:spPr>
              <a:solidFill>
                <a:srgbClr val="FF714F"/>
              </a:solidFill>
            </c:spPr>
          </c:dPt>
          <c:dPt>
            <c:idx val="32"/>
            <c:spPr>
              <a:solidFill>
                <a:srgbClr val="FF714F"/>
              </a:solidFill>
            </c:spPr>
          </c:dPt>
          <c:dPt>
            <c:idx val="33"/>
            <c:spPr>
              <a:solidFill>
                <a:srgbClr val="FF714F"/>
              </a:solidFill>
            </c:spPr>
          </c:dPt>
          <c:dPt>
            <c:idx val="34"/>
            <c:spPr>
              <a:solidFill>
                <a:srgbClr val="FF714F"/>
              </a:solidFill>
            </c:spPr>
          </c:dPt>
          <c:dPt>
            <c:idx val="35"/>
            <c:spPr>
              <a:solidFill>
                <a:srgbClr val="FF714F"/>
              </a:solidFill>
            </c:spPr>
          </c:dPt>
          <c:cat>
            <c:strRef>
              <c:f>Лист1!$A$2:$A$41</c:f>
              <c:strCache>
                <c:ptCount val="40"/>
                <c:pt idx="0">
                  <c:v>76</c:v>
                </c:pt>
                <c:pt idx="1">
                  <c:v>60</c:v>
                </c:pt>
                <c:pt idx="2">
                  <c:v>91</c:v>
                </c:pt>
                <c:pt idx="3">
                  <c:v>66</c:v>
                </c:pt>
                <c:pt idx="4">
                  <c:v>63</c:v>
                </c:pt>
                <c:pt idx="5">
                  <c:v>83</c:v>
                </c:pt>
                <c:pt idx="6">
                  <c:v>45</c:v>
                </c:pt>
                <c:pt idx="7">
                  <c:v>93</c:v>
                </c:pt>
                <c:pt idx="8">
                  <c:v>33</c:v>
                </c:pt>
                <c:pt idx="9">
                  <c:v>87</c:v>
                </c:pt>
                <c:pt idx="10">
                  <c:v>92</c:v>
                </c:pt>
                <c:pt idx="11">
                  <c:v>40</c:v>
                </c:pt>
                <c:pt idx="12">
                  <c:v>74</c:v>
                </c:pt>
                <c:pt idx="13">
                  <c:v>82</c:v>
                </c:pt>
                <c:pt idx="14">
                  <c:v>1</c:v>
                </c:pt>
                <c:pt idx="15">
                  <c:v>41</c:v>
                </c:pt>
                <c:pt idx="16">
                  <c:v>22</c:v>
                </c:pt>
                <c:pt idx="17">
                  <c:v>27</c:v>
                </c:pt>
                <c:pt idx="18">
                  <c:v>64</c:v>
                </c:pt>
                <c:pt idx="19">
                  <c:v>16</c:v>
                </c:pt>
                <c:pt idx="20">
                  <c:v>…</c:v>
                </c:pt>
                <c:pt idx="21">
                  <c:v>80</c:v>
                </c:pt>
                <c:pt idx="22">
                  <c:v>72</c:v>
                </c:pt>
                <c:pt idx="23">
                  <c:v>17</c:v>
                </c:pt>
                <c:pt idx="24">
                  <c:v>84</c:v>
                </c:pt>
                <c:pt idx="25">
                  <c:v>38</c:v>
                </c:pt>
                <c:pt idx="26">
                  <c:v>29</c:v>
                </c:pt>
                <c:pt idx="27">
                  <c:v>19</c:v>
                </c:pt>
                <c:pt idx="28">
                  <c:v>14</c:v>
                </c:pt>
                <c:pt idx="29">
                  <c:v>34</c:v>
                </c:pt>
                <c:pt idx="30">
                  <c:v>8</c:v>
                </c:pt>
                <c:pt idx="31">
                  <c:v>36</c:v>
                </c:pt>
                <c:pt idx="32">
                  <c:v>47</c:v>
                </c:pt>
                <c:pt idx="33">
                  <c:v>25</c:v>
                </c:pt>
                <c:pt idx="34">
                  <c:v>35</c:v>
                </c:pt>
                <c:pt idx="35">
                  <c:v>7</c:v>
                </c:pt>
                <c:pt idx="36">
                  <c:v>58</c:v>
                </c:pt>
                <c:pt idx="37">
                  <c:v>75</c:v>
                </c:pt>
                <c:pt idx="38">
                  <c:v>31</c:v>
                </c:pt>
                <c:pt idx="39">
                  <c:v>50</c:v>
                </c:pt>
              </c:strCache>
            </c:strRef>
          </c:cat>
          <c:val>
            <c:numRef>
              <c:f>Лист1!$B$2:$B$41</c:f>
              <c:numCache>
                <c:formatCode>General</c:formatCode>
                <c:ptCount val="40"/>
                <c:pt idx="0">
                  <c:v>220</c:v>
                </c:pt>
                <c:pt idx="1">
                  <c:v>210</c:v>
                </c:pt>
                <c:pt idx="2">
                  <c:v>180</c:v>
                </c:pt>
                <c:pt idx="3">
                  <c:v>135</c:v>
                </c:pt>
                <c:pt idx="4">
                  <c:v>135</c:v>
                </c:pt>
                <c:pt idx="5">
                  <c:v>130</c:v>
                </c:pt>
                <c:pt idx="6">
                  <c:v>125</c:v>
                </c:pt>
                <c:pt idx="7">
                  <c:v>110</c:v>
                </c:pt>
                <c:pt idx="8">
                  <c:v>105</c:v>
                </c:pt>
                <c:pt idx="9">
                  <c:v>105</c:v>
                </c:pt>
                <c:pt idx="10">
                  <c:v>100</c:v>
                </c:pt>
                <c:pt idx="11">
                  <c:v>100</c:v>
                </c:pt>
                <c:pt idx="12">
                  <c:v>100</c:v>
                </c:pt>
                <c:pt idx="13">
                  <c:v>100</c:v>
                </c:pt>
                <c:pt idx="14">
                  <c:v>100</c:v>
                </c:pt>
                <c:pt idx="15">
                  <c:v>95</c:v>
                </c:pt>
                <c:pt idx="16">
                  <c:v>95</c:v>
                </c:pt>
                <c:pt idx="17">
                  <c:v>90</c:v>
                </c:pt>
                <c:pt idx="18">
                  <c:v>85</c:v>
                </c:pt>
                <c:pt idx="19">
                  <c:v>85</c:v>
                </c:pt>
                <c:pt idx="20">
                  <c:v>85</c:v>
                </c:pt>
                <c:pt idx="21">
                  <c:v>25</c:v>
                </c:pt>
                <c:pt idx="22">
                  <c:v>25</c:v>
                </c:pt>
                <c:pt idx="23">
                  <c:v>25</c:v>
                </c:pt>
                <c:pt idx="24">
                  <c:v>25</c:v>
                </c:pt>
                <c:pt idx="25">
                  <c:v>25</c:v>
                </c:pt>
                <c:pt idx="26">
                  <c:v>20</c:v>
                </c:pt>
                <c:pt idx="27">
                  <c:v>20</c:v>
                </c:pt>
                <c:pt idx="28">
                  <c:v>15</c:v>
                </c:pt>
                <c:pt idx="29">
                  <c:v>15</c:v>
                </c:pt>
                <c:pt idx="30">
                  <c:v>10</c:v>
                </c:pt>
                <c:pt idx="31">
                  <c:v>10</c:v>
                </c:pt>
                <c:pt idx="32">
                  <c:v>10</c:v>
                </c:pt>
                <c:pt idx="33">
                  <c:v>5</c:v>
                </c:pt>
                <c:pt idx="34">
                  <c:v>5</c:v>
                </c:pt>
                <c:pt idx="35">
                  <c:v>5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</c:numCache>
            </c:numRef>
          </c:val>
        </c:ser>
        <c:axId val="90842624"/>
        <c:axId val="90844160"/>
      </c:barChart>
      <c:catAx>
        <c:axId val="9084262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000" b="1"/>
            </a:pPr>
            <a:endParaRPr lang="ru-RU"/>
          </a:p>
        </c:txPr>
        <c:crossAx val="90844160"/>
        <c:crosses val="autoZero"/>
        <c:auto val="1"/>
        <c:lblAlgn val="ctr"/>
        <c:lblOffset val="100"/>
      </c:catAx>
      <c:valAx>
        <c:axId val="90844160"/>
        <c:scaling>
          <c:orientation val="minMax"/>
          <c:max val="220"/>
        </c:scaling>
        <c:axPos val="l"/>
        <c:numFmt formatCode="General" sourceLinked="1"/>
        <c:tickLblPos val="nextTo"/>
        <c:crossAx val="90842624"/>
        <c:crosses val="autoZero"/>
        <c:crossBetween val="between"/>
        <c:majorUnit val="10"/>
      </c:valAx>
      <c:spPr>
        <a:noFill/>
        <a:ln w="25395">
          <a:noFill/>
        </a:ln>
      </c:spPr>
    </c:plotArea>
    <c:plotVisOnly val="1"/>
    <c:dispBlanksAs val="gap"/>
  </c:chart>
  <c:txPr>
    <a:bodyPr/>
    <a:lstStyle/>
    <a:p>
      <a:pPr>
        <a:defRPr sz="8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92D050"/>
            </a:solidFill>
          </c:spPr>
          <c:cat>
            <c:strRef>
              <c:f>Лист1!$A$2:$A$19</c:f>
              <c:strCache>
                <c:ptCount val="18"/>
                <c:pt idx="0">
                  <c:v>Кармалы</c:v>
                </c:pt>
                <c:pt idx="1">
                  <c:v>Прости</c:v>
                </c:pt>
                <c:pt idx="2">
                  <c:v>Шереметьевка</c:v>
                </c:pt>
                <c:pt idx="3">
                  <c:v>Афанасово</c:v>
                </c:pt>
                <c:pt idx="4">
                  <c:v>Н.Уратьма</c:v>
                </c:pt>
                <c:pt idx="5">
                  <c:v>Ташлык</c:v>
                </c:pt>
                <c:pt idx="6">
                  <c:v>Сухарево</c:v>
                </c:pt>
                <c:pt idx="7">
                  <c:v>Камский</c:v>
                </c:pt>
                <c:pt idx="8">
                  <c:v>Каенлы</c:v>
                </c:pt>
                <c:pt idx="9">
                  <c:v>Трудовой</c:v>
                </c:pt>
                <c:pt idx="10">
                  <c:v>Кр.Кадка</c:v>
                </c:pt>
                <c:pt idx="11">
                  <c:v>Старошешминск</c:v>
                </c:pt>
                <c:pt idx="12">
                  <c:v>Кулмакса</c:v>
                </c:pt>
                <c:pt idx="13">
                  <c:v>В.Челны</c:v>
                </c:pt>
                <c:pt idx="14">
                  <c:v>Н.Челны</c:v>
                </c:pt>
                <c:pt idx="15">
                  <c:v>Шингальчи</c:v>
                </c:pt>
                <c:pt idx="16">
                  <c:v>Болгар</c:v>
                </c:pt>
                <c:pt idx="17">
                  <c:v>В.Уратьма</c:v>
                </c:pt>
              </c:strCache>
            </c:strRef>
          </c:cat>
          <c:val>
            <c:numRef>
              <c:f>Лист1!$B$2:$B$19</c:f>
              <c:numCache>
                <c:formatCode>General</c:formatCode>
                <c:ptCount val="18"/>
                <c:pt idx="0">
                  <c:v>15</c:v>
                </c:pt>
                <c:pt idx="1">
                  <c:v>10</c:v>
                </c:pt>
                <c:pt idx="2">
                  <c:v>10</c:v>
                </c:pt>
                <c:pt idx="3">
                  <c:v>5</c:v>
                </c:pt>
                <c:pt idx="4">
                  <c:v>5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</c:numCache>
            </c:numRef>
          </c:val>
        </c:ser>
        <c:axId val="90859392"/>
        <c:axId val="90860928"/>
      </c:barChart>
      <c:catAx>
        <c:axId val="90859392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000" b="1"/>
            </a:pPr>
            <a:endParaRPr lang="ru-RU"/>
          </a:p>
        </c:txPr>
        <c:crossAx val="90860928"/>
        <c:crosses val="autoZero"/>
        <c:auto val="1"/>
        <c:lblAlgn val="ctr"/>
        <c:lblOffset val="100"/>
      </c:catAx>
      <c:valAx>
        <c:axId val="90860928"/>
        <c:scaling>
          <c:orientation val="minMax"/>
          <c:max val="15"/>
        </c:scaling>
        <c:axPos val="l"/>
        <c:numFmt formatCode="General" sourceLinked="1"/>
        <c:tickLblPos val="nextTo"/>
        <c:crossAx val="90859392"/>
        <c:crosses val="autoZero"/>
        <c:crossBetween val="between"/>
        <c:majorUnit val="5"/>
      </c:valAx>
      <c:spPr>
        <a:noFill/>
        <a:ln w="25395">
          <a:noFill/>
        </a:ln>
      </c:spPr>
    </c:plotArea>
    <c:plotVisOnly val="1"/>
    <c:dispBlanksAs val="gap"/>
  </c:chart>
  <c:txPr>
    <a:bodyPr/>
    <a:lstStyle/>
    <a:p>
      <a:pPr>
        <a:defRPr sz="8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2.9117586754136591E-2"/>
          <c:y val="3.732428386433144E-2"/>
          <c:w val="0.9479400662798998"/>
          <c:h val="0.84272824958900905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92D050"/>
            </a:solidFill>
          </c:spPr>
          <c:dPt>
            <c:idx val="10"/>
            <c:spPr>
              <a:solidFill>
                <a:srgbClr val="FFFF99"/>
              </a:solidFill>
            </c:spPr>
          </c:dPt>
          <c:dPt>
            <c:idx val="11"/>
            <c:spPr>
              <a:solidFill>
                <a:srgbClr val="FFFF99"/>
              </a:solidFill>
            </c:spPr>
          </c:dPt>
          <c:dPt>
            <c:idx val="12"/>
            <c:spPr>
              <a:solidFill>
                <a:srgbClr val="FFFF99"/>
              </a:solidFill>
            </c:spPr>
          </c:dPt>
          <c:dPt>
            <c:idx val="13"/>
            <c:spPr>
              <a:solidFill>
                <a:srgbClr val="FFFF99"/>
              </a:solidFill>
            </c:spPr>
          </c:dPt>
          <c:dPt>
            <c:idx val="14"/>
            <c:spPr>
              <a:solidFill>
                <a:srgbClr val="FFFF99"/>
              </a:solidFill>
            </c:spPr>
          </c:dPt>
          <c:dPt>
            <c:idx val="15"/>
            <c:spPr>
              <a:solidFill>
                <a:srgbClr val="FFFF99"/>
              </a:solidFill>
            </c:spPr>
          </c:dPt>
          <c:dPt>
            <c:idx val="16"/>
            <c:spPr>
              <a:solidFill>
                <a:srgbClr val="FFFF99"/>
              </a:solidFill>
            </c:spPr>
          </c:dPt>
          <c:dPt>
            <c:idx val="17"/>
            <c:spPr>
              <a:solidFill>
                <a:srgbClr val="FFFF99"/>
              </a:solidFill>
            </c:spPr>
          </c:dPt>
          <c:dPt>
            <c:idx val="18"/>
            <c:spPr>
              <a:solidFill>
                <a:srgbClr val="FFFF99"/>
              </a:solidFill>
            </c:spPr>
          </c:dPt>
          <c:dPt>
            <c:idx val="19"/>
            <c:spPr>
              <a:solidFill>
                <a:srgbClr val="FFFF99"/>
              </a:solidFill>
            </c:spPr>
          </c:dPt>
          <c:dPt>
            <c:idx val="20"/>
            <c:spPr>
              <a:solidFill>
                <a:srgbClr val="FFFF99"/>
              </a:solidFill>
            </c:spPr>
          </c:dPt>
          <c:dPt>
            <c:idx val="21"/>
            <c:spPr>
              <a:solidFill>
                <a:srgbClr val="FF714F"/>
              </a:solidFill>
            </c:spPr>
          </c:dPt>
          <c:dPt>
            <c:idx val="22"/>
            <c:spPr>
              <a:solidFill>
                <a:srgbClr val="FF714F"/>
              </a:solidFill>
            </c:spPr>
          </c:dPt>
          <c:dPt>
            <c:idx val="23"/>
            <c:spPr>
              <a:solidFill>
                <a:srgbClr val="FF714F"/>
              </a:solidFill>
            </c:spPr>
          </c:dPt>
          <c:dPt>
            <c:idx val="24"/>
            <c:spPr>
              <a:solidFill>
                <a:srgbClr val="FF714F"/>
              </a:solidFill>
            </c:spPr>
          </c:dPt>
          <c:dPt>
            <c:idx val="25"/>
            <c:spPr>
              <a:solidFill>
                <a:srgbClr val="FF714F"/>
              </a:solidFill>
            </c:spPr>
          </c:dPt>
          <c:dPt>
            <c:idx val="26"/>
            <c:spPr>
              <a:solidFill>
                <a:srgbClr val="FF714F"/>
              </a:solidFill>
            </c:spPr>
          </c:dPt>
          <c:dPt>
            <c:idx val="27"/>
            <c:spPr>
              <a:solidFill>
                <a:srgbClr val="FF714F"/>
              </a:solidFill>
            </c:spPr>
          </c:dPt>
          <c:dPt>
            <c:idx val="28"/>
            <c:spPr>
              <a:solidFill>
                <a:srgbClr val="FF714F"/>
              </a:solidFill>
            </c:spPr>
          </c:dPt>
          <c:dPt>
            <c:idx val="29"/>
            <c:spPr>
              <a:solidFill>
                <a:srgbClr val="FF714F"/>
              </a:solidFill>
            </c:spPr>
          </c:dPt>
          <c:dPt>
            <c:idx val="30"/>
            <c:spPr>
              <a:solidFill>
                <a:srgbClr val="FF714F"/>
              </a:solidFill>
            </c:spPr>
          </c:dPt>
          <c:dPt>
            <c:idx val="31"/>
            <c:spPr>
              <a:solidFill>
                <a:srgbClr val="FF714F"/>
              </a:solidFill>
            </c:spPr>
          </c:dPt>
          <c:dPt>
            <c:idx val="32"/>
            <c:spPr>
              <a:solidFill>
                <a:srgbClr val="FF714F"/>
              </a:solidFill>
            </c:spPr>
          </c:dPt>
          <c:dPt>
            <c:idx val="33"/>
            <c:spPr>
              <a:solidFill>
                <a:srgbClr val="FF714F"/>
              </a:solidFill>
            </c:spPr>
          </c:dPt>
          <c:dPt>
            <c:idx val="34"/>
            <c:spPr>
              <a:solidFill>
                <a:srgbClr val="FF714F"/>
              </a:solidFill>
            </c:spPr>
          </c:dPt>
          <c:dPt>
            <c:idx val="35"/>
            <c:spPr>
              <a:solidFill>
                <a:srgbClr val="FF714F"/>
              </a:solidFill>
            </c:spPr>
          </c:dPt>
          <c:dPt>
            <c:idx val="36"/>
            <c:spPr>
              <a:solidFill>
                <a:srgbClr val="FF714F"/>
              </a:solidFill>
            </c:spPr>
          </c:dPt>
          <c:dPt>
            <c:idx val="37"/>
            <c:spPr>
              <a:solidFill>
                <a:srgbClr val="FF714F"/>
              </a:solidFill>
            </c:spPr>
          </c:dPt>
          <c:dPt>
            <c:idx val="38"/>
            <c:spPr>
              <a:solidFill>
                <a:srgbClr val="FF714F"/>
              </a:solidFill>
            </c:spPr>
          </c:dPt>
          <c:cat>
            <c:strRef>
              <c:f>Лист1!$A$2:$A$44</c:f>
              <c:strCache>
                <c:ptCount val="43"/>
                <c:pt idx="0">
                  <c:v>92</c:v>
                </c:pt>
                <c:pt idx="1">
                  <c:v>63</c:v>
                </c:pt>
                <c:pt idx="2">
                  <c:v>90</c:v>
                </c:pt>
                <c:pt idx="3">
                  <c:v>27</c:v>
                </c:pt>
                <c:pt idx="4">
                  <c:v>86</c:v>
                </c:pt>
                <c:pt idx="5">
                  <c:v>40</c:v>
                </c:pt>
                <c:pt idx="6">
                  <c:v>74</c:v>
                </c:pt>
                <c:pt idx="7">
                  <c:v>76</c:v>
                </c:pt>
                <c:pt idx="8">
                  <c:v>66</c:v>
                </c:pt>
                <c:pt idx="9">
                  <c:v>33</c:v>
                </c:pt>
                <c:pt idx="10">
                  <c:v>60</c:v>
                </c:pt>
                <c:pt idx="11">
                  <c:v>41</c:v>
                </c:pt>
                <c:pt idx="12">
                  <c:v>80</c:v>
                </c:pt>
                <c:pt idx="13">
                  <c:v>39</c:v>
                </c:pt>
                <c:pt idx="14">
                  <c:v>68</c:v>
                </c:pt>
                <c:pt idx="15">
                  <c:v>…</c:v>
                </c:pt>
                <c:pt idx="16">
                  <c:v>29</c:v>
                </c:pt>
                <c:pt idx="17">
                  <c:v>91</c:v>
                </c:pt>
                <c:pt idx="18">
                  <c:v>49</c:v>
                </c:pt>
                <c:pt idx="19">
                  <c:v>8</c:v>
                </c:pt>
                <c:pt idx="20">
                  <c:v>19</c:v>
                </c:pt>
                <c:pt idx="21">
                  <c:v>94</c:v>
                </c:pt>
                <c:pt idx="22">
                  <c:v>72</c:v>
                </c:pt>
                <c:pt idx="23">
                  <c:v>35</c:v>
                </c:pt>
                <c:pt idx="24">
                  <c:v>34</c:v>
                </c:pt>
                <c:pt idx="25">
                  <c:v>70</c:v>
                </c:pt>
                <c:pt idx="26">
                  <c:v>67</c:v>
                </c:pt>
                <c:pt idx="27">
                  <c:v>73</c:v>
                </c:pt>
                <c:pt idx="28">
                  <c:v>22</c:v>
                </c:pt>
                <c:pt idx="29">
                  <c:v>12</c:v>
                </c:pt>
                <c:pt idx="30">
                  <c:v>24</c:v>
                </c:pt>
                <c:pt idx="31">
                  <c:v>17</c:v>
                </c:pt>
                <c:pt idx="32">
                  <c:v>13</c:v>
                </c:pt>
                <c:pt idx="33">
                  <c:v>32</c:v>
                </c:pt>
                <c:pt idx="34">
                  <c:v>71</c:v>
                </c:pt>
                <c:pt idx="35">
                  <c:v>7</c:v>
                </c:pt>
                <c:pt idx="36">
                  <c:v>36</c:v>
                </c:pt>
                <c:pt idx="37">
                  <c:v>47</c:v>
                </c:pt>
                <c:pt idx="38">
                  <c:v>84</c:v>
                </c:pt>
                <c:pt idx="39">
                  <c:v>38</c:v>
                </c:pt>
                <c:pt idx="40">
                  <c:v>75</c:v>
                </c:pt>
                <c:pt idx="41">
                  <c:v>31</c:v>
                </c:pt>
                <c:pt idx="42">
                  <c:v>50</c:v>
                </c:pt>
              </c:strCache>
            </c:strRef>
          </c:cat>
          <c:val>
            <c:numRef>
              <c:f>Лист1!$B$2:$B$44</c:f>
              <c:numCache>
                <c:formatCode>General</c:formatCode>
                <c:ptCount val="43"/>
                <c:pt idx="0">
                  <c:v>275</c:v>
                </c:pt>
                <c:pt idx="1">
                  <c:v>215</c:v>
                </c:pt>
                <c:pt idx="2">
                  <c:v>155</c:v>
                </c:pt>
                <c:pt idx="3">
                  <c:v>150</c:v>
                </c:pt>
                <c:pt idx="4">
                  <c:v>145</c:v>
                </c:pt>
                <c:pt idx="5">
                  <c:v>145</c:v>
                </c:pt>
                <c:pt idx="6">
                  <c:v>145</c:v>
                </c:pt>
                <c:pt idx="7">
                  <c:v>140</c:v>
                </c:pt>
                <c:pt idx="8">
                  <c:v>135</c:v>
                </c:pt>
                <c:pt idx="9">
                  <c:v>130</c:v>
                </c:pt>
                <c:pt idx="10">
                  <c:v>120</c:v>
                </c:pt>
                <c:pt idx="11">
                  <c:v>120</c:v>
                </c:pt>
                <c:pt idx="12">
                  <c:v>115</c:v>
                </c:pt>
                <c:pt idx="13">
                  <c:v>115</c:v>
                </c:pt>
                <c:pt idx="14">
                  <c:v>105</c:v>
                </c:pt>
                <c:pt idx="15">
                  <c:v>105</c:v>
                </c:pt>
                <c:pt idx="16">
                  <c:v>45</c:v>
                </c:pt>
                <c:pt idx="17">
                  <c:v>40</c:v>
                </c:pt>
                <c:pt idx="18">
                  <c:v>40</c:v>
                </c:pt>
                <c:pt idx="19">
                  <c:v>40</c:v>
                </c:pt>
                <c:pt idx="20">
                  <c:v>40</c:v>
                </c:pt>
                <c:pt idx="21">
                  <c:v>30</c:v>
                </c:pt>
                <c:pt idx="22">
                  <c:v>30</c:v>
                </c:pt>
                <c:pt idx="23">
                  <c:v>30</c:v>
                </c:pt>
                <c:pt idx="24">
                  <c:v>30</c:v>
                </c:pt>
                <c:pt idx="25">
                  <c:v>25</c:v>
                </c:pt>
                <c:pt idx="26">
                  <c:v>25</c:v>
                </c:pt>
                <c:pt idx="27">
                  <c:v>25</c:v>
                </c:pt>
                <c:pt idx="28">
                  <c:v>20</c:v>
                </c:pt>
                <c:pt idx="29">
                  <c:v>20</c:v>
                </c:pt>
                <c:pt idx="30">
                  <c:v>15</c:v>
                </c:pt>
                <c:pt idx="31">
                  <c:v>15</c:v>
                </c:pt>
                <c:pt idx="32">
                  <c:v>15</c:v>
                </c:pt>
                <c:pt idx="33">
                  <c:v>10</c:v>
                </c:pt>
                <c:pt idx="34">
                  <c:v>10</c:v>
                </c:pt>
                <c:pt idx="35">
                  <c:v>10</c:v>
                </c:pt>
                <c:pt idx="36">
                  <c:v>10</c:v>
                </c:pt>
                <c:pt idx="37">
                  <c:v>5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</c:numCache>
            </c:numRef>
          </c:val>
        </c:ser>
        <c:axId val="93272320"/>
        <c:axId val="93274112"/>
      </c:barChart>
      <c:catAx>
        <c:axId val="93272320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000" b="1"/>
            </a:pPr>
            <a:endParaRPr lang="ru-RU"/>
          </a:p>
        </c:txPr>
        <c:crossAx val="93274112"/>
        <c:crosses val="autoZero"/>
        <c:auto val="1"/>
        <c:lblAlgn val="ctr"/>
        <c:lblOffset val="100"/>
      </c:catAx>
      <c:valAx>
        <c:axId val="93274112"/>
        <c:scaling>
          <c:orientation val="minMax"/>
          <c:max val="280"/>
          <c:min val="0"/>
        </c:scaling>
        <c:axPos val="l"/>
        <c:numFmt formatCode="General" sourceLinked="1"/>
        <c:tickLblPos val="nextTo"/>
        <c:crossAx val="93272320"/>
        <c:crosses val="autoZero"/>
        <c:crossBetween val="between"/>
        <c:majorUnit val="50"/>
      </c:valAx>
      <c:spPr>
        <a:noFill/>
        <a:ln w="25395">
          <a:noFill/>
        </a:ln>
      </c:spPr>
    </c:plotArea>
    <c:plotVisOnly val="1"/>
    <c:dispBlanksAs val="gap"/>
  </c:chart>
  <c:txPr>
    <a:bodyPr/>
    <a:lstStyle/>
    <a:p>
      <a:pPr>
        <a:defRPr sz="8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92D050"/>
            </a:solidFill>
          </c:spPr>
          <c:cat>
            <c:strRef>
              <c:f>Лист1!$A$2:$A$19</c:f>
              <c:strCache>
                <c:ptCount val="18"/>
                <c:pt idx="0">
                  <c:v>Шереметьевка</c:v>
                </c:pt>
                <c:pt idx="1">
                  <c:v>Афанасово</c:v>
                </c:pt>
                <c:pt idx="2">
                  <c:v>Старошешминск</c:v>
                </c:pt>
                <c:pt idx="3">
                  <c:v>Сухарево</c:v>
                </c:pt>
                <c:pt idx="4">
                  <c:v>Камский</c:v>
                </c:pt>
                <c:pt idx="5">
                  <c:v>Кармалы</c:v>
                </c:pt>
                <c:pt idx="6">
                  <c:v>Н.Челны</c:v>
                </c:pt>
                <c:pt idx="7">
                  <c:v>В.Уратьма</c:v>
                </c:pt>
                <c:pt idx="8">
                  <c:v>Ташлык</c:v>
                </c:pt>
                <c:pt idx="9">
                  <c:v>Прости</c:v>
                </c:pt>
                <c:pt idx="10">
                  <c:v>Каенлы</c:v>
                </c:pt>
                <c:pt idx="11">
                  <c:v>Трудовой</c:v>
                </c:pt>
                <c:pt idx="12">
                  <c:v>КрКадка</c:v>
                </c:pt>
                <c:pt idx="13">
                  <c:v>Кулмакса</c:v>
                </c:pt>
                <c:pt idx="14">
                  <c:v>В.Челны</c:v>
                </c:pt>
                <c:pt idx="15">
                  <c:v>Шингальчи</c:v>
                </c:pt>
                <c:pt idx="16">
                  <c:v>Болгар</c:v>
                </c:pt>
                <c:pt idx="17">
                  <c:v>Н.Уратьма</c:v>
                </c:pt>
              </c:strCache>
            </c:strRef>
          </c:cat>
          <c:val>
            <c:numRef>
              <c:f>Лист1!$B$2:$B$19</c:f>
              <c:numCache>
                <c:formatCode>General</c:formatCode>
                <c:ptCount val="18"/>
                <c:pt idx="0">
                  <c:v>20</c:v>
                </c:pt>
                <c:pt idx="1">
                  <c:v>15</c:v>
                </c:pt>
                <c:pt idx="2">
                  <c:v>10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  <c:pt idx="7">
                  <c:v>5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</c:numCache>
            </c:numRef>
          </c:val>
        </c:ser>
        <c:axId val="93280896"/>
        <c:axId val="93286784"/>
      </c:barChart>
      <c:catAx>
        <c:axId val="93280896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000" b="1"/>
            </a:pPr>
            <a:endParaRPr lang="ru-RU"/>
          </a:p>
        </c:txPr>
        <c:crossAx val="93286784"/>
        <c:crosses val="autoZero"/>
        <c:auto val="1"/>
        <c:lblAlgn val="ctr"/>
        <c:lblOffset val="100"/>
      </c:catAx>
      <c:valAx>
        <c:axId val="93286784"/>
        <c:scaling>
          <c:orientation val="minMax"/>
          <c:max val="20"/>
          <c:min val="0"/>
        </c:scaling>
        <c:axPos val="l"/>
        <c:numFmt formatCode="General" sourceLinked="1"/>
        <c:tickLblPos val="nextTo"/>
        <c:crossAx val="93280896"/>
        <c:crosses val="autoZero"/>
        <c:crossBetween val="between"/>
        <c:majorUnit val="5"/>
      </c:valAx>
      <c:spPr>
        <a:noFill/>
        <a:ln w="25395">
          <a:noFill/>
        </a:ln>
      </c:spPr>
    </c:plotArea>
    <c:plotVisOnly val="1"/>
    <c:dispBlanksAs val="gap"/>
  </c:chart>
  <c:txPr>
    <a:bodyPr/>
    <a:lstStyle/>
    <a:p>
      <a:pPr>
        <a:defRPr sz="8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depthPercent val="100"/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dLbl>
              <c:idx val="0"/>
              <c:layout>
                <c:manualLayout>
                  <c:x val="7.3487205125356498E-3"/>
                  <c:y val="-3.5163802405536376E-2"/>
                </c:manualLayout>
              </c:layout>
              <c:showVal val="1"/>
            </c:dLbl>
            <c:dLbl>
              <c:idx val="1"/>
              <c:layout>
                <c:manualLayout>
                  <c:x val="1.1757952820057031E-2"/>
                  <c:y val="-3.5163802405536376E-2"/>
                </c:manualLayout>
              </c:layout>
              <c:showVal val="1"/>
            </c:dLbl>
            <c:dLbl>
              <c:idx val="2"/>
              <c:layout>
                <c:manualLayout>
                  <c:x val="1.1757952820057031E-2"/>
                  <c:y val="-3.0140402061888283E-2"/>
                </c:manualLayout>
              </c:layout>
              <c:showVal val="1"/>
            </c:dLbl>
            <c:dLbl>
              <c:idx val="3"/>
              <c:layout>
                <c:manualLayout>
                  <c:x val="1.7636929230085564E-2"/>
                  <c:y val="-1.7581901202768192E-2"/>
                </c:manualLayout>
              </c:layout>
              <c:showVal val="1"/>
            </c:dLbl>
            <c:dLbl>
              <c:idx val="4"/>
              <c:layout>
                <c:manualLayout>
                  <c:x val="2.0576417435099824E-2"/>
                  <c:y val="-1.7581901202768192E-2"/>
                </c:manualLayout>
              </c:layout>
              <c:showVal val="1"/>
            </c:dLbl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2012 год</c:v>
                </c:pt>
                <c:pt idx="1">
                  <c:v>2013 год</c:v>
                </c:pt>
                <c:pt idx="2">
                  <c:v>2014 год</c:v>
                </c:pt>
                <c:pt idx="3">
                  <c:v>2015 год</c:v>
                </c:pt>
                <c:pt idx="4">
                  <c:v>2016 год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61</c:v>
                </c:pt>
                <c:pt idx="1">
                  <c:v>42</c:v>
                </c:pt>
                <c:pt idx="2">
                  <c:v>63</c:v>
                </c:pt>
                <c:pt idx="3">
                  <c:v>73</c:v>
                </c:pt>
                <c:pt idx="4">
                  <c:v>60</c:v>
                </c:pt>
              </c:numCache>
            </c:numRef>
          </c:val>
        </c:ser>
        <c:shape val="box"/>
        <c:axId val="93302784"/>
        <c:axId val="93304320"/>
        <c:axId val="0"/>
      </c:bar3DChart>
      <c:catAx>
        <c:axId val="9330278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3304320"/>
        <c:crosses val="autoZero"/>
        <c:auto val="1"/>
        <c:lblAlgn val="ctr"/>
        <c:lblOffset val="100"/>
      </c:catAx>
      <c:valAx>
        <c:axId val="93304320"/>
        <c:scaling>
          <c:orientation val="minMax"/>
          <c:min val="0"/>
        </c:scaling>
        <c:delete val="1"/>
        <c:axPos val="l"/>
        <c:numFmt formatCode="General" sourceLinked="1"/>
        <c:tickLblPos val="nextTo"/>
        <c:crossAx val="93302784"/>
        <c:crosses val="autoZero"/>
        <c:crossBetween val="between"/>
      </c:valAx>
      <c:spPr>
        <a:noFill/>
        <a:ln w="25380">
          <a:noFill/>
        </a:ln>
      </c:spPr>
    </c:plotArea>
    <c:plotVisOnly val="1"/>
    <c:dispBlanksAs val="gap"/>
  </c:chart>
  <c:txPr>
    <a:bodyPr/>
    <a:lstStyle/>
    <a:p>
      <a:pPr>
        <a:defRPr sz="1799"/>
      </a:pPr>
      <a:endParaRPr lang="ru-RU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A0B5129-0ACC-4879-810F-A17DA2402FDE}" type="datetimeFigureOut">
              <a:rPr lang="ru-RU"/>
              <a:pPr>
                <a:defRPr/>
              </a:pPr>
              <a:t>03.05.2017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4091532-60C1-4021-8B4D-5E93A5671A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A2E5EEE2-1A47-4432-B610-F3D33AC88A29}" type="datetimeFigureOut">
              <a:rPr lang="ru-RU"/>
              <a:pPr>
                <a:defRPr/>
              </a:pPr>
              <a:t>03.05.2017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59CD06F5-73E5-4AB2-83E8-F49F542C57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D09322-4E32-4A03-BCA4-7597EA0231A8}" type="datetimeFigureOut">
              <a:rPr lang="ru-RU"/>
              <a:pPr>
                <a:defRPr/>
              </a:pPr>
              <a:t>03.05.2017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7BED61-7E86-4FF8-972E-2D3EFDD469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A9F1C5-D4B5-4171-AC29-10C9BBE8312E}" type="datetimeFigureOut">
              <a:rPr lang="ru-RU"/>
              <a:pPr>
                <a:defRPr/>
              </a:pPr>
              <a:t>03.05.2017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D37A48-5EB5-4B5E-B59A-39A80E27ED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17745-9661-439F-816C-C4B39138869E}" type="datetimeFigureOut">
              <a:rPr lang="ru-RU"/>
              <a:pPr>
                <a:defRPr/>
              </a:pPr>
              <a:t>03.05.2017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E3197C-D483-4B49-B833-9142CFD779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7C7B80-A2DA-4DE4-873B-B2BA62E47673}" type="datetimeFigureOut">
              <a:rPr lang="ru-RU"/>
              <a:pPr>
                <a:defRPr/>
              </a:pPr>
              <a:t>03.05.2017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7B2178-8736-4963-9E25-B30BDAE59C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3E368C-342D-4BF1-8C15-DC8E349F93FF}" type="datetimeFigureOut">
              <a:rPr lang="ru-RU"/>
              <a:pPr>
                <a:defRPr/>
              </a:pPr>
              <a:t>03.05.2017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FC48FC-C322-415B-B70A-F9C39768B6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5C5EF9-9FD3-43E4-ACB8-25B6C16E8681}" type="datetimeFigureOut">
              <a:rPr lang="ru-RU"/>
              <a:pPr>
                <a:defRPr/>
              </a:pPr>
              <a:t>03.05.2017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5CA1C3-F3CA-4A2E-8F2A-C2E03317F9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85F3D2-2215-4EF8-8E5F-4140529E2E31}" type="datetimeFigureOut">
              <a:rPr lang="ru-RU"/>
              <a:pPr>
                <a:defRPr/>
              </a:pPr>
              <a:t>03.05.2017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2B9A35-0112-4AE8-8016-5D2F5CB671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2329CC-8EF1-48BE-ABDE-0A261FD6119D}" type="datetimeFigureOut">
              <a:rPr lang="ru-RU"/>
              <a:pPr>
                <a:defRPr/>
              </a:pPr>
              <a:t>03.05.2017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A94DB8-4061-4CB0-9786-013E316CF3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5ECE44-39F6-4EF5-B7A4-CE919B43A2A1}" type="datetimeFigureOut">
              <a:rPr lang="ru-RU"/>
              <a:pPr>
                <a:defRPr/>
              </a:pPr>
              <a:t>03.05.2017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8347DE-ADC3-4314-9FCD-7FBAE862D5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2D9691-DCAC-4713-81BF-53310F795509}" type="datetimeFigureOut">
              <a:rPr lang="ru-RU"/>
              <a:pPr>
                <a:defRPr/>
              </a:pPr>
              <a:t>03.05.2017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0EFF09-A57D-410C-B804-778263051B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4450D0-0612-4C4B-BBC9-830D44A72B86}" type="datetimeFigureOut">
              <a:rPr lang="ru-RU"/>
              <a:pPr>
                <a:defRPr/>
              </a:pPr>
              <a:t>03.05.2017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C2B22E-FDF7-46EA-B4AC-66011748AA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253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6243300-F1B9-4979-B526-C30B5B9AB6B8}" type="datetimeFigureOut">
              <a:rPr lang="ru-RU"/>
              <a:pPr>
                <a:defRPr/>
              </a:pPr>
              <a:t>03.05.2017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757269C-9F29-4BAF-8A4D-7992E4135F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wip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User\Desktop\фоннннн.png"/>
          <p:cNvPicPr>
            <a:picLocks noChangeAspect="1" noChangeArrowheads="1"/>
          </p:cNvPicPr>
          <p:nvPr/>
        </p:nvPicPr>
        <p:blipFill>
          <a:blip r:embed="rId2"/>
          <a:srcRect t="7761" r="1193" b="3212"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457200" y="0"/>
            <a:ext cx="8229600" cy="65976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ОТКРЫТЫЙ ОТЧЕТ</a:t>
            </a:r>
            <a:b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деятельности дошкольных </a:t>
            </a:r>
          </a:p>
          <a:p>
            <a:pPr eaLnBrk="1" hangingPunct="1">
              <a:defRPr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образовательных учреждений</a:t>
            </a:r>
            <a:b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2016 год</a:t>
            </a:r>
            <a:endParaRPr lang="ru-RU" sz="32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556" name="Picture 2" descr="F:\презентации\Презентации 2011 г\февраль\на сессию\выступление\шаблоны\2.jpg"/>
          <p:cNvPicPr>
            <a:picLocks noChangeAspect="1" noChangeArrowheads="1"/>
          </p:cNvPicPr>
          <p:nvPr/>
        </p:nvPicPr>
        <p:blipFill>
          <a:blip r:embed="rId3"/>
          <a:srcRect b="90497"/>
          <a:stretch>
            <a:fillRect/>
          </a:stretch>
        </p:blipFill>
        <p:spPr bwMode="auto">
          <a:xfrm>
            <a:off x="0" y="0"/>
            <a:ext cx="9144000" cy="18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2" descr="F:\презентации\Презентации 2011 г\февраль\на сессию\выступление\шаблоны\2.jpg"/>
          <p:cNvPicPr>
            <a:picLocks noChangeAspect="1" noChangeArrowheads="1"/>
          </p:cNvPicPr>
          <p:nvPr/>
        </p:nvPicPr>
        <p:blipFill>
          <a:blip r:embed="rId3"/>
          <a:srcRect b="90497"/>
          <a:stretch>
            <a:fillRect/>
          </a:stretch>
        </p:blipFill>
        <p:spPr bwMode="auto">
          <a:xfrm>
            <a:off x="0" y="6683375"/>
            <a:ext cx="9144000" cy="18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2" descr="C:\Users\User\Desktop\фоннннн.png"/>
          <p:cNvPicPr>
            <a:picLocks noChangeAspect="1" noChangeArrowheads="1"/>
          </p:cNvPicPr>
          <p:nvPr/>
        </p:nvPicPr>
        <p:blipFill>
          <a:blip r:embed="rId2"/>
          <a:srcRect t="7761" r="1193" b="3212"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 </a:t>
            </a:r>
          </a:p>
        </p:txBody>
      </p:sp>
      <p:graphicFrame>
        <p:nvGraphicFramePr>
          <p:cNvPr id="6" name="Объект 4"/>
          <p:cNvGraphicFramePr>
            <a:graphicFrameLocks noGrp="1"/>
          </p:cNvGraphicFramePr>
          <p:nvPr>
            <p:ph idx="1"/>
          </p:nvPr>
        </p:nvGraphicFramePr>
        <p:xfrm>
          <a:off x="328613" y="1125538"/>
          <a:ext cx="8220075" cy="5502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0" y="406400"/>
            <a:ext cx="9144000" cy="503238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Дошкольные образовательные учреждения НМР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User\Desktop\фоннннн.png"/>
          <p:cNvPicPr>
            <a:picLocks noChangeAspect="1" noChangeArrowheads="1"/>
          </p:cNvPicPr>
          <p:nvPr/>
        </p:nvPicPr>
        <p:blipFill>
          <a:blip r:embed="rId2"/>
          <a:srcRect t="7761" r="1193" b="3212"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0" y="188913"/>
            <a:ext cx="91440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рейтинга</a:t>
            </a:r>
            <a:endParaRPr lang="ru-RU" sz="28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80" name="Прямоугольник 1"/>
          <p:cNvSpPr>
            <a:spLocks noChangeArrowheads="1"/>
          </p:cNvSpPr>
          <p:nvPr/>
        </p:nvSpPr>
        <p:spPr bwMode="auto">
          <a:xfrm>
            <a:off x="107950" y="1125538"/>
            <a:ext cx="8928100" cy="5284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1500">
                <a:latin typeface="Times New Roman" pitchFamily="18" charset="0"/>
                <a:cs typeface="Times New Roman" pitchFamily="18" charset="0"/>
              </a:rPr>
              <a:t>Методическое сопровождение педагогов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1500">
                <a:latin typeface="Times New Roman" pitchFamily="18" charset="0"/>
                <a:cs typeface="Times New Roman" pitchFamily="18" charset="0"/>
              </a:rPr>
              <a:t>Доля педагогических кадров с высшим педагогическим образованием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1500">
                <a:latin typeface="Times New Roman" pitchFamily="18" charset="0"/>
                <a:cs typeface="Times New Roman" pitchFamily="18" charset="0"/>
              </a:rPr>
              <a:t>Доля педагогических кадров с первой и высшей квалификационной категорией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1500">
                <a:latin typeface="Times New Roman" pitchFamily="18" charset="0"/>
                <a:cs typeface="Times New Roman" pitchFamily="18" charset="0"/>
              </a:rPr>
              <a:t>Доля педагогических кадров, прошедших повышение квалификации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1500">
                <a:latin typeface="Times New Roman" pitchFamily="18" charset="0"/>
                <a:cs typeface="Times New Roman" pitchFamily="18" charset="0"/>
              </a:rPr>
              <a:t>Организация на базе ДОО вариативных форм дошкольного образования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1500">
                <a:latin typeface="Times New Roman" pitchFamily="18" charset="0"/>
                <a:cs typeface="Times New Roman" pitchFamily="18" charset="0"/>
              </a:rPr>
              <a:t>Соответствие развивающей предметно - пространственной среды детского сада требованиям ФГОС ДО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1500">
                <a:latin typeface="Times New Roman" pitchFamily="18" charset="0"/>
                <a:cs typeface="Times New Roman" pitchFamily="18" charset="0"/>
              </a:rPr>
              <a:t>Состояние территории ДОО в летний оздоровительный период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1500">
                <a:latin typeface="Times New Roman" pitchFamily="18" charset="0"/>
                <a:cs typeface="Times New Roman" pitchFamily="18" charset="0"/>
              </a:rPr>
              <a:t>Результативность участия коллектива ДОО (в том числе отдельных педагогов) в конкурсах муниципального, зонального  и республиканского уровней 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1500">
                <a:latin typeface="Times New Roman" pitchFamily="18" charset="0"/>
                <a:cs typeface="Times New Roman" pitchFamily="18" charset="0"/>
              </a:rPr>
              <a:t>Результативность участия воспитанников ДОО в конкурсах муниципального, зонального  и республиканского уровней 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1500">
                <a:latin typeface="Times New Roman" pitchFamily="18" charset="0"/>
                <a:cs typeface="Times New Roman" pitchFamily="18" charset="0"/>
              </a:rPr>
              <a:t>Охват детей дополнительными платными образовательными услугами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1500">
                <a:latin typeface="Times New Roman" pitchFamily="18" charset="0"/>
                <a:cs typeface="Times New Roman" pitchFamily="18" charset="0"/>
              </a:rPr>
              <a:t>Охват детей воспитанием и обучением на родном татарском  языке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1500">
                <a:latin typeface="Times New Roman" pitchFamily="18" charset="0"/>
                <a:cs typeface="Times New Roman" pitchFamily="18" charset="0"/>
              </a:rPr>
              <a:t>Заболеваемость (количество дней, пропущенных по болезни одним ребенком)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1500">
                <a:latin typeface="Times New Roman" pitchFamily="18" charset="0"/>
                <a:cs typeface="Times New Roman" pitchFamily="18" charset="0"/>
              </a:rPr>
              <a:t>Выполнение натуральных норм 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User\Desktop\фоннннн.png"/>
          <p:cNvPicPr>
            <a:picLocks noChangeAspect="1" noChangeArrowheads="1"/>
          </p:cNvPicPr>
          <p:nvPr/>
        </p:nvPicPr>
        <p:blipFill>
          <a:blip r:embed="rId2"/>
          <a:srcRect t="7761" r="1193" b="3212"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Прямоугольник 1"/>
          <p:cNvSpPr>
            <a:spLocks noChangeArrowheads="1"/>
          </p:cNvSpPr>
          <p:nvPr/>
        </p:nvSpPr>
        <p:spPr bwMode="auto">
          <a:xfrm>
            <a:off x="1588" y="188913"/>
            <a:ext cx="91424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Показатели рейтинга по городским ДОУ</a:t>
            </a:r>
            <a:endParaRPr lang="ru-RU" altLang="ru-RU" sz="24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23850" y="836613"/>
          <a:ext cx="8496300" cy="5711063"/>
        </p:xfrm>
        <a:graphic>
          <a:graphicData uri="http://schemas.openxmlformats.org/drawingml/2006/table">
            <a:tbl>
              <a:tblPr/>
              <a:tblGrid>
                <a:gridCol w="506413"/>
                <a:gridCol w="628650"/>
                <a:gridCol w="622300"/>
                <a:gridCol w="792162"/>
                <a:gridCol w="174625"/>
                <a:gridCol w="598488"/>
                <a:gridCol w="630237"/>
                <a:gridCol w="641350"/>
                <a:gridCol w="820738"/>
                <a:gridCol w="174625"/>
                <a:gridCol w="846137"/>
                <a:gridCol w="622300"/>
                <a:gridCol w="588963"/>
                <a:gridCol w="849312"/>
              </a:tblGrid>
              <a:tr h="434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ДОУ</a:t>
                      </a:r>
                      <a:endParaRPr kumimoji="0" lang="ru-RU" sz="10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229" marR="28229" marT="651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 г. место</a:t>
                      </a:r>
                      <a:endParaRPr kumimoji="0" lang="ru-RU" sz="10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229" marR="28229" marT="651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 г. место</a:t>
                      </a:r>
                      <a:endParaRPr kumimoji="0" lang="ru-RU" sz="10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229" marR="28229" marT="651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Динамика </a:t>
                      </a:r>
                      <a:endParaRPr kumimoji="0" lang="ru-RU" sz="10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229" marR="28229" marT="651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 rowSpan="2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229" marR="28229" marT="6514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ДОУ</a:t>
                      </a:r>
                      <a:endParaRPr kumimoji="0" lang="ru-RU" sz="10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229" marR="28229" marT="651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 г. место</a:t>
                      </a:r>
                      <a:endParaRPr kumimoji="0" lang="ru-RU" sz="10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229" marR="28229" marT="651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 г. место</a:t>
                      </a:r>
                      <a:endParaRPr kumimoji="0" lang="ru-RU" sz="10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229" marR="28229" marT="651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Динамика </a:t>
                      </a:r>
                      <a:endParaRPr kumimoji="0" lang="ru-RU" sz="10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229" marR="28229" marT="651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 rowSpan="2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229" marR="28229" marT="6514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ДОУ</a:t>
                      </a:r>
                      <a:endParaRPr kumimoji="0" lang="ru-RU" sz="10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229" marR="28229" marT="651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 г. место</a:t>
                      </a:r>
                      <a:endParaRPr kumimoji="0" lang="ru-RU" sz="10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229" marR="28229" marT="651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 г. место</a:t>
                      </a:r>
                      <a:endParaRPr kumimoji="0" lang="ru-RU" sz="10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Динамика </a:t>
                      </a:r>
                      <a:endParaRPr kumimoji="0" lang="ru-RU" sz="10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92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-6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14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14F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=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=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-45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14F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91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14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-6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14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-21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14F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+32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-10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14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+8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+26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+8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-6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14F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63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+2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14F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86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+2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+25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+4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14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-8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14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-28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14F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+2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+21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84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-18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14F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+48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КП 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14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14F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93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+6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КП 4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+8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-7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14F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+15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+25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14F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14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88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-17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14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+2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82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=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+32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62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14F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87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14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62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+23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+2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83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+6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-6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14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71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-24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14F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14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14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71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+6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BB59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14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+11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14F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+6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КП 2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-28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14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67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+1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+12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=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+1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-14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14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+6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14F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89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+1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67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67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+21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-28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14F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+18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71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14F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КП 3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-14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14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14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1275" marR="4127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=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User\Desktop\фоннннн.png"/>
          <p:cNvPicPr>
            <a:picLocks noChangeAspect="1" noChangeArrowheads="1"/>
          </p:cNvPicPr>
          <p:nvPr/>
        </p:nvPicPr>
        <p:blipFill>
          <a:blip r:embed="rId2"/>
          <a:srcRect t="7761" r="1193" b="3212"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Прямоугольник 5"/>
          <p:cNvSpPr>
            <a:spLocks noChangeArrowheads="1"/>
          </p:cNvSpPr>
          <p:nvPr/>
        </p:nvSpPr>
        <p:spPr bwMode="auto">
          <a:xfrm>
            <a:off x="473075" y="588963"/>
            <a:ext cx="82089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Показатели </a:t>
            </a:r>
            <a:r>
              <a:rPr lang="ru-RU" alt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рейтинга </a:t>
            </a:r>
            <a:r>
              <a:rPr lang="ru-RU" altLang="ru-RU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alt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сельским </a:t>
            </a:r>
            <a:r>
              <a:rPr lang="ru-RU" altLang="ru-RU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ДОУ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187450" y="1412875"/>
          <a:ext cx="7056438" cy="4525963"/>
        </p:xfrm>
        <a:graphic>
          <a:graphicData uri="http://schemas.openxmlformats.org/drawingml/2006/table">
            <a:tbl>
              <a:tblPr firstRow="1" firstCol="1" bandRow="1">
                <a:tableStyleId>{16D9F66E-5EB9-4882-86FB-DCBF35E3C3E4}</a:tableStyleId>
              </a:tblPr>
              <a:tblGrid>
                <a:gridCol w="2160240"/>
                <a:gridCol w="1512168"/>
                <a:gridCol w="1440160"/>
                <a:gridCol w="1944216"/>
              </a:tblGrid>
              <a:tr h="4684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ДОУ</a:t>
                      </a:r>
                      <a:endParaRPr lang="ru-RU" sz="900" i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50" marR="38650" marT="89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 г. место</a:t>
                      </a:r>
                      <a:endParaRPr lang="ru-RU" sz="900" i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50" marR="38650" marT="89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 г. место</a:t>
                      </a:r>
                      <a:endParaRPr lang="ru-RU" sz="900" i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Динамика </a:t>
                      </a:r>
                      <a:endParaRPr lang="ru-RU" sz="900" i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386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Шереметьевка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50" marR="38650" marT="89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50" marR="38650" marT="89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9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+4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386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Афанасово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50" marR="38650" marT="89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50" marR="38650" marT="89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+4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386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Кармалы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50" marR="38650" marT="89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50" marR="38650" marT="89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+5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386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Трудовой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50" marR="38650" marT="89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9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50" marR="38650" marT="89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-3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14F"/>
                    </a:solidFill>
                  </a:tcPr>
                </a:tc>
              </a:tr>
              <a:tr h="2386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Старошешминск</a:t>
                      </a:r>
                      <a:endParaRPr lang="ru-RU" sz="9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50" marR="38650" marT="89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9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50" marR="38650" marT="89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+7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386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Камский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50" marR="38650" marT="89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9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50" marR="38650" marT="89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9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+3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386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В. Челны</a:t>
                      </a:r>
                      <a:endParaRPr lang="ru-RU" sz="9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50" marR="38650" marT="89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9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50" marR="38650" marT="89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=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386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Шингальчи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50" marR="38650" marT="89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9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50" marR="38650" marT="89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9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-6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14F"/>
                    </a:solidFill>
                  </a:tcPr>
                </a:tc>
              </a:tr>
              <a:tr h="2386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Сухарево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50" marR="38650" marT="89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9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50" marR="38650" marT="89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+1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386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Каенлы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50" marR="38650" marT="89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9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50" marR="38650" marT="89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9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-7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14F"/>
                    </a:solidFill>
                  </a:tcPr>
                </a:tc>
              </a:tr>
              <a:tr h="2386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В. </a:t>
                      </a:r>
                      <a:r>
                        <a:rPr lang="ru-RU" sz="1200" kern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Уратьма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50" marR="38650" marT="89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9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50" marR="38650" marT="89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9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=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386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Н. Челны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50" marR="38650" marT="89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9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50" marR="38650" marT="89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9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+2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386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Болгар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50" marR="38650" marT="89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lang="ru-RU" sz="9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50" marR="38650" marT="89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9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+3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386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Прости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50" marR="38650" marT="89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lang="ru-RU" sz="9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50" marR="38650" marT="89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9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+3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386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Кулмакса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50" marR="38650" marT="89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9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50" marR="38650" marT="89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9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14F"/>
                    </a:solidFill>
                  </a:tcPr>
                </a:tc>
              </a:tr>
              <a:tr h="2386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Н. </a:t>
                      </a:r>
                      <a:r>
                        <a:rPr lang="ru-RU" sz="1200" kern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Уратьма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50" marR="38650" marT="89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9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50" marR="38650" marT="89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lang="ru-RU" sz="9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-12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14F"/>
                    </a:solidFill>
                  </a:tcPr>
                </a:tc>
              </a:tr>
              <a:tr h="2386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</a:t>
                      </a:r>
                      <a:r>
                        <a:rPr lang="ru-RU" sz="12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Кадка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50" marR="38650" marT="89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9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650" marR="38650" marT="89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lang="ru-RU" sz="9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14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2" descr="C:\Users\User\Desktop\фоннннн.png"/>
          <p:cNvPicPr>
            <a:picLocks noChangeAspect="1" noChangeArrowheads="1"/>
          </p:cNvPicPr>
          <p:nvPr/>
        </p:nvPicPr>
        <p:blipFill>
          <a:blip r:embed="rId2"/>
          <a:srcRect t="7761" r="1193" b="3212"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Диаграмма 2"/>
          <p:cNvGraphicFramePr>
            <a:graphicFrameLocks/>
          </p:cNvGraphicFramePr>
          <p:nvPr/>
        </p:nvGraphicFramePr>
        <p:xfrm>
          <a:off x="107950" y="1009650"/>
          <a:ext cx="8856663" cy="558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52" name="Прямоугольник 7"/>
          <p:cNvSpPr>
            <a:spLocks noChangeArrowheads="1"/>
          </p:cNvSpPr>
          <p:nvPr/>
        </p:nvSpPr>
        <p:spPr bwMode="auto">
          <a:xfrm>
            <a:off x="261938" y="912813"/>
            <a:ext cx="857408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altLang="ru-RU" sz="1600" b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Средний балл – 33,6</a:t>
            </a:r>
          </a:p>
        </p:txBody>
      </p:sp>
      <p:sp>
        <p:nvSpPr>
          <p:cNvPr id="10245" name="Прямоугольник 10"/>
          <p:cNvSpPr>
            <a:spLocks noChangeArrowheads="1"/>
          </p:cNvSpPr>
          <p:nvPr/>
        </p:nvSpPr>
        <p:spPr bwMode="auto">
          <a:xfrm>
            <a:off x="323850" y="214313"/>
            <a:ext cx="84963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Методическое сопровождение, </a:t>
            </a:r>
            <a:r>
              <a:rPr lang="ru-RU" alt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(баллы)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323850" y="1916113"/>
            <a:ext cx="8496300" cy="0"/>
          </a:xfrm>
          <a:prstGeom prst="line">
            <a:avLst/>
          </a:prstGeom>
          <a:ln w="28575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User\Desktop\фоннннн.png"/>
          <p:cNvPicPr>
            <a:picLocks noChangeAspect="1" noChangeArrowheads="1"/>
          </p:cNvPicPr>
          <p:nvPr/>
        </p:nvPicPr>
        <p:blipFill>
          <a:blip r:embed="rId2"/>
          <a:srcRect t="7761" r="1193" b="3212"/>
          <a:stretch>
            <a:fillRect/>
          </a:stretch>
        </p:blipFill>
        <p:spPr bwMode="auto">
          <a:xfrm>
            <a:off x="0" y="0"/>
            <a:ext cx="91424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5" name="Прямоугольник 10"/>
          <p:cNvSpPr>
            <a:spLocks noChangeArrowheads="1"/>
          </p:cNvSpPr>
          <p:nvPr/>
        </p:nvSpPr>
        <p:spPr bwMode="auto">
          <a:xfrm>
            <a:off x="1588" y="669925"/>
            <a:ext cx="91424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проблемы в методической работе </a:t>
            </a:r>
            <a:endParaRPr lang="ru-RU" altLang="ru-RU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8313" y="1143000"/>
            <a:ext cx="8208962" cy="49863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defRPr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defRPr/>
            </a:pPr>
            <a:endParaRPr lang="ru-RU" sz="8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lnSpc>
                <a:spcPct val="150000"/>
              </a:lnSpc>
              <a:buFontTx/>
              <a:buChar char="-"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неграмотно сформированные  программа развития дошкольного учреждения, годовой план и основная образовательная программа;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отсутствие рабочей программы педагогов;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отсутствие системы работы с нормативно-правовыми документами в разделе «»Аттестация и повышение квалификации педагогических работников»;</a:t>
            </a:r>
          </a:p>
          <a:p>
            <a:pPr algn="just">
              <a:lnSpc>
                <a:spcPct val="150000"/>
              </a:lnSpc>
              <a:defRPr/>
            </a:pPr>
            <a:endParaRPr lang="ru-RU" sz="8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lnSpc>
                <a:spcPct val="150000"/>
              </a:lnSpc>
              <a:buFontTx/>
              <a:buChar char="-"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отсутствие качественного анализа педагогической деятельности учреждения;</a:t>
            </a:r>
          </a:p>
          <a:p>
            <a:pPr algn="just">
              <a:lnSpc>
                <a:spcPct val="150000"/>
              </a:lnSpc>
              <a:defRPr/>
            </a:pPr>
            <a:endParaRPr lang="ru-RU" sz="8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lnSpc>
                <a:spcPct val="150000"/>
              </a:lnSpc>
              <a:buFontTx/>
              <a:buChar char="-"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отсутствие системы работы по профессиональному росту педагогов;</a:t>
            </a:r>
          </a:p>
          <a:p>
            <a:pPr algn="just">
              <a:lnSpc>
                <a:spcPct val="150000"/>
              </a:lnSpc>
              <a:defRPr/>
            </a:pPr>
            <a:endParaRPr lang="ru-RU" sz="800" dirty="0">
              <a:latin typeface="Times New Roman" pitchFamily="18" charset="0"/>
              <a:cs typeface="Times New Roman" pitchFamily="18" charset="0"/>
            </a:endParaRPr>
          </a:p>
          <a:p>
            <a:pPr marL="273050" indent="-273050" algn="just">
              <a:lnSpc>
                <a:spcPct val="150000"/>
              </a:lnSpc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- отсутствие диагностического инструментария для мониторинга качества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воспитательно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-образовательной работы в соответствии с ФГОС ДО.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2" descr="C:\Users\User\Desktop\фоннннн.png"/>
          <p:cNvPicPr>
            <a:picLocks noChangeAspect="1" noChangeArrowheads="1"/>
          </p:cNvPicPr>
          <p:nvPr/>
        </p:nvPicPr>
        <p:blipFill>
          <a:blip r:embed="rId2"/>
          <a:srcRect t="7761" r="1193" b="3212"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Диаграмма 2"/>
          <p:cNvGraphicFramePr>
            <a:graphicFrameLocks/>
          </p:cNvGraphicFramePr>
          <p:nvPr/>
        </p:nvGraphicFramePr>
        <p:xfrm>
          <a:off x="107950" y="1009650"/>
          <a:ext cx="8856663" cy="5732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76" name="Прямоугольник 7"/>
          <p:cNvSpPr>
            <a:spLocks noChangeArrowheads="1"/>
          </p:cNvSpPr>
          <p:nvPr/>
        </p:nvSpPr>
        <p:spPr bwMode="auto">
          <a:xfrm>
            <a:off x="261938" y="912813"/>
            <a:ext cx="857408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altLang="ru-RU" sz="1600" b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Средний балл – 29,5</a:t>
            </a:r>
          </a:p>
        </p:txBody>
      </p:sp>
      <p:sp>
        <p:nvSpPr>
          <p:cNvPr id="11269" name="Прямоугольник 10"/>
          <p:cNvSpPr>
            <a:spLocks noChangeArrowheads="1"/>
          </p:cNvSpPr>
          <p:nvPr/>
        </p:nvSpPr>
        <p:spPr bwMode="auto">
          <a:xfrm>
            <a:off x="323850" y="214313"/>
            <a:ext cx="84963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Методическое сопровождение, </a:t>
            </a:r>
            <a:r>
              <a:rPr lang="ru-RU" alt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(баллы)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508000" y="2349500"/>
            <a:ext cx="8312150" cy="0"/>
          </a:xfrm>
          <a:prstGeom prst="line">
            <a:avLst/>
          </a:prstGeom>
          <a:ln w="28575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2" descr="C:\Users\User\Desktop\фоннннн.png"/>
          <p:cNvPicPr>
            <a:picLocks noChangeAspect="1" noChangeArrowheads="1"/>
          </p:cNvPicPr>
          <p:nvPr/>
        </p:nvPicPr>
        <p:blipFill>
          <a:blip r:embed="rId2"/>
          <a:srcRect t="7761" r="1193" b="3212"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Диаграмма 2"/>
          <p:cNvGraphicFramePr>
            <a:graphicFrameLocks/>
          </p:cNvGraphicFramePr>
          <p:nvPr/>
        </p:nvGraphicFramePr>
        <p:xfrm>
          <a:off x="120650" y="1311275"/>
          <a:ext cx="8856663" cy="5445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100" name="Прямоугольник 7"/>
          <p:cNvSpPr>
            <a:spLocks noChangeArrowheads="1"/>
          </p:cNvSpPr>
          <p:nvPr/>
        </p:nvSpPr>
        <p:spPr bwMode="auto">
          <a:xfrm>
            <a:off x="261938" y="1046163"/>
            <a:ext cx="857408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altLang="ru-RU" sz="1600" b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Средний балл – 33,8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352425" y="1714500"/>
            <a:ext cx="8496300" cy="0"/>
          </a:xfrm>
          <a:prstGeom prst="line">
            <a:avLst/>
          </a:prstGeom>
          <a:ln w="28575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300038" y="115888"/>
            <a:ext cx="8497887" cy="8318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развивающей предметно - пространственной среды детского сада требованиям ФГОС ДО,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(баллы)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Рисунок 1"/>
          <p:cNvPicPr>
            <a:picLocks noChangeAspect="1"/>
          </p:cNvPicPr>
          <p:nvPr/>
        </p:nvPicPr>
        <p:blipFill>
          <a:blip r:embed="rId2"/>
          <a:srcRect l="104" t="28220" r="333" b="21211"/>
          <a:stretch>
            <a:fillRect/>
          </a:stretch>
        </p:blipFill>
        <p:spPr bwMode="auto">
          <a:xfrm>
            <a:off x="0" y="3514725"/>
            <a:ext cx="9036050" cy="3352800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273076" y="6529092"/>
            <a:ext cx="5789882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ru-RU" sz="1600" b="1" dirty="0">
                <a:effectLst>
                  <a:glow rad="1016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Конкурс «Нестандартное оборудование»</a:t>
            </a:r>
            <a:endParaRPr lang="ru-RU" sz="1200" b="1" dirty="0">
              <a:effectLst>
                <a:glow rad="101600">
                  <a:schemeClr val="bg1"/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6" name="Рисунок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500563" cy="3375025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28677" name="Рисунок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0"/>
            <a:ext cx="4500562" cy="3375025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-178" y="3036440"/>
            <a:ext cx="450017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1600" b="1" dirty="0">
                <a:effectLst>
                  <a:glow rad="1016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Конкурс «Сюжетно - ролевые игры»</a:t>
            </a:r>
            <a:endParaRPr lang="ru-RU" sz="1200" b="1" dirty="0">
              <a:effectLst>
                <a:glow rad="101600">
                  <a:schemeClr val="bg1"/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62788" y="3036440"/>
            <a:ext cx="450017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ru-RU" sz="1600" b="1" dirty="0">
                <a:effectLst>
                  <a:glow rad="1016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Конкурс  «Игры  по  УМК»</a:t>
            </a:r>
            <a:endParaRPr lang="ru-RU" sz="1200" b="1" dirty="0">
              <a:effectLst>
                <a:glow rad="101600">
                  <a:schemeClr val="bg1"/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2" descr="C:\Users\User\Desktop\фоннннн.png"/>
          <p:cNvPicPr>
            <a:picLocks noChangeAspect="1" noChangeArrowheads="1"/>
          </p:cNvPicPr>
          <p:nvPr/>
        </p:nvPicPr>
        <p:blipFill>
          <a:blip r:embed="rId2"/>
          <a:srcRect t="7761" r="1193" b="3212"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Диаграмма 2"/>
          <p:cNvGraphicFramePr>
            <a:graphicFrameLocks/>
          </p:cNvGraphicFramePr>
          <p:nvPr/>
        </p:nvGraphicFramePr>
        <p:xfrm>
          <a:off x="120650" y="1311275"/>
          <a:ext cx="8856663" cy="5445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124" name="Прямоугольник 7"/>
          <p:cNvSpPr>
            <a:spLocks noChangeArrowheads="1"/>
          </p:cNvSpPr>
          <p:nvPr/>
        </p:nvSpPr>
        <p:spPr bwMode="auto">
          <a:xfrm>
            <a:off x="261938" y="1046163"/>
            <a:ext cx="857408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altLang="ru-RU" sz="1600" b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Средний балл – 33,8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352425" y="1714500"/>
            <a:ext cx="8496300" cy="0"/>
          </a:xfrm>
          <a:prstGeom prst="line">
            <a:avLst/>
          </a:prstGeom>
          <a:ln w="28575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300038" y="115888"/>
            <a:ext cx="8497887" cy="8318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развивающей предметно - пространственной среды детского сада требованиям ФГОС ДО,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(баллы)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2" descr="C:\Users\User\Desktop\фоннннн.png"/>
          <p:cNvPicPr>
            <a:picLocks noChangeAspect="1" noChangeArrowheads="1"/>
          </p:cNvPicPr>
          <p:nvPr/>
        </p:nvPicPr>
        <p:blipFill>
          <a:blip r:embed="rId2"/>
          <a:srcRect t="7761" r="1193" b="3212"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Диаграмма 2"/>
          <p:cNvGraphicFramePr>
            <a:graphicFrameLocks/>
          </p:cNvGraphicFramePr>
          <p:nvPr/>
        </p:nvGraphicFramePr>
        <p:xfrm>
          <a:off x="142875" y="1250950"/>
          <a:ext cx="8858250" cy="5445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148" name="Прямоугольник 7"/>
          <p:cNvSpPr>
            <a:spLocks noChangeArrowheads="1"/>
          </p:cNvSpPr>
          <p:nvPr/>
        </p:nvSpPr>
        <p:spPr bwMode="auto">
          <a:xfrm>
            <a:off x="261938" y="1250950"/>
            <a:ext cx="857408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altLang="ru-RU" sz="1600" b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Средний балл – 20,3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523875" y="3284538"/>
            <a:ext cx="8296275" cy="0"/>
          </a:xfrm>
          <a:prstGeom prst="line">
            <a:avLst/>
          </a:prstGeom>
          <a:ln w="28575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323850" y="214313"/>
            <a:ext cx="8496300" cy="8318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развивающей предметно - пространственной среды детского сада требованиям ФГОС ДО,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(баллы)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2" descr="C:\Users\User\Desktop\фоннннн.png"/>
          <p:cNvPicPr>
            <a:picLocks noChangeAspect="1" noChangeArrowheads="1"/>
          </p:cNvPicPr>
          <p:nvPr/>
        </p:nvPicPr>
        <p:blipFill>
          <a:blip r:embed="rId2"/>
          <a:srcRect t="7761" r="1193" b="3212"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Диаграмма 2"/>
          <p:cNvGraphicFramePr>
            <a:graphicFrameLocks/>
          </p:cNvGraphicFramePr>
          <p:nvPr/>
        </p:nvGraphicFramePr>
        <p:xfrm>
          <a:off x="142875" y="1250950"/>
          <a:ext cx="8858250" cy="5445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Прямоугольник 7"/>
          <p:cNvSpPr>
            <a:spLocks noChangeArrowheads="1"/>
          </p:cNvSpPr>
          <p:nvPr/>
        </p:nvSpPr>
        <p:spPr bwMode="auto">
          <a:xfrm>
            <a:off x="254000" y="1250950"/>
            <a:ext cx="85756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altLang="ru-RU" sz="1600" b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Средний балл – 54,4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339725" y="2181225"/>
            <a:ext cx="8496300" cy="0"/>
          </a:xfrm>
          <a:prstGeom prst="line">
            <a:avLst/>
          </a:prstGeom>
          <a:ln w="28575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62" name="Прямоугольник 9"/>
          <p:cNvSpPr>
            <a:spLocks noChangeArrowheads="1"/>
          </p:cNvSpPr>
          <p:nvPr/>
        </p:nvSpPr>
        <p:spPr bwMode="auto">
          <a:xfrm>
            <a:off x="261938" y="188913"/>
            <a:ext cx="857408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Создание условий для воспитания и обучения дошкольников на  территории ДОУ в летний оздоровительный период, </a:t>
            </a:r>
            <a:r>
              <a:rPr lang="ru-RU" alt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(баллы)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2" descr="C:\Users\User\Desktop\фоннннн.png"/>
          <p:cNvPicPr>
            <a:picLocks noChangeAspect="1" noChangeArrowheads="1"/>
          </p:cNvPicPr>
          <p:nvPr/>
        </p:nvPicPr>
        <p:blipFill>
          <a:blip r:embed="rId2"/>
          <a:srcRect t="7761" r="1193" b="3212"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Диаграмма 2"/>
          <p:cNvGraphicFramePr>
            <a:graphicFrameLocks/>
          </p:cNvGraphicFramePr>
          <p:nvPr/>
        </p:nvGraphicFramePr>
        <p:xfrm>
          <a:off x="0" y="1192213"/>
          <a:ext cx="8848725" cy="54435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196" name="Прямоугольник 7"/>
          <p:cNvSpPr>
            <a:spLocks noChangeArrowheads="1"/>
          </p:cNvSpPr>
          <p:nvPr/>
        </p:nvSpPr>
        <p:spPr bwMode="auto">
          <a:xfrm>
            <a:off x="284163" y="1398588"/>
            <a:ext cx="85756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altLang="ru-RU" sz="1600" b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Средний балл – 49,4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539750" y="2349500"/>
            <a:ext cx="8308975" cy="0"/>
          </a:xfrm>
          <a:prstGeom prst="line">
            <a:avLst/>
          </a:prstGeom>
          <a:ln w="28575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86" name="Прямоугольник 9"/>
          <p:cNvSpPr>
            <a:spLocks noChangeArrowheads="1"/>
          </p:cNvSpPr>
          <p:nvPr/>
        </p:nvSpPr>
        <p:spPr bwMode="auto">
          <a:xfrm>
            <a:off x="395288" y="196850"/>
            <a:ext cx="8453437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Создание условий для воспитания и обучения дошкольников на  территории ДОУ в летний оздоровительный период, </a:t>
            </a:r>
            <a:r>
              <a:rPr lang="ru-RU" alt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(баллы)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User\Desktop\фоннннн.png"/>
          <p:cNvPicPr>
            <a:picLocks noChangeAspect="1" noChangeArrowheads="1"/>
          </p:cNvPicPr>
          <p:nvPr/>
        </p:nvPicPr>
        <p:blipFill>
          <a:blip r:embed="rId2"/>
          <a:srcRect t="7761" r="1193" b="3212"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3779838" y="3322638"/>
            <a:ext cx="2041525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Детский сад № 28</a:t>
            </a:r>
            <a:endParaRPr lang="ru-RU" dirty="0">
              <a:solidFill>
                <a:schemeClr val="tx2">
                  <a:lumMod val="50000"/>
                </a:schemeClr>
              </a:solidFill>
              <a:cs typeface="+mn-cs"/>
            </a:endParaRPr>
          </a:p>
        </p:txBody>
      </p:sp>
      <p:pic>
        <p:nvPicPr>
          <p:cNvPr id="21508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3140075" y="215900"/>
            <a:ext cx="5362575" cy="3016250"/>
          </a:xfrm>
          <a:prstGeom prst="round2Diag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/>
          </a:extLst>
        </p:spPr>
      </p:pic>
      <p:pic>
        <p:nvPicPr>
          <p:cNvPr id="21509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647700" y="3698875"/>
            <a:ext cx="5364163" cy="3017838"/>
          </a:xfrm>
          <a:prstGeom prst="round2Diag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/>
          </a:extLst>
        </p:spPr>
      </p:pic>
      <p:pic>
        <p:nvPicPr>
          <p:cNvPr id="21510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/>
            </a:extLst>
          </a:blip>
          <a:srcRect t="7852" b="10051"/>
          <a:stretch>
            <a:fillRect/>
          </a:stretch>
        </p:blipFill>
        <p:spPr bwMode="auto">
          <a:xfrm>
            <a:off x="6537325" y="3413125"/>
            <a:ext cx="2262188" cy="3303588"/>
          </a:xfrm>
          <a:prstGeom prst="round2Diag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/>
          </a:extLst>
        </p:spPr>
      </p:pic>
      <p:pic>
        <p:nvPicPr>
          <p:cNvPr id="21511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/>
            </a:extLst>
          </a:blip>
          <a:srcRect t="7098" b="16565"/>
          <a:stretch>
            <a:fillRect/>
          </a:stretch>
        </p:blipFill>
        <p:spPr bwMode="auto">
          <a:xfrm>
            <a:off x="323850" y="128588"/>
            <a:ext cx="2519363" cy="3419475"/>
          </a:xfrm>
          <a:prstGeom prst="round2Diag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/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Users\User\Desktop\фоннннн.png"/>
          <p:cNvPicPr>
            <a:picLocks noChangeAspect="1" noChangeArrowheads="1"/>
          </p:cNvPicPr>
          <p:nvPr/>
        </p:nvPicPr>
        <p:blipFill>
          <a:blip r:embed="rId2"/>
          <a:srcRect t="7761" r="1193" b="3212"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 l="6892" t="6268" b="11053"/>
          <a:stretch>
            <a:fillRect/>
          </a:stretch>
        </p:blipFill>
        <p:spPr bwMode="auto">
          <a:xfrm>
            <a:off x="6142038" y="142875"/>
            <a:ext cx="2534418" cy="3001565"/>
          </a:xfrm>
          <a:prstGeom prst="round2Diag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/>
          </a:extLst>
        </p:spPr>
      </p:pic>
      <p:pic>
        <p:nvPicPr>
          <p:cNvPr id="24580" name="Рисунок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/>
            </a:extLst>
          </a:blip>
          <a:srcRect l="4469" t="3680" b="30026"/>
          <a:stretch>
            <a:fillRect/>
          </a:stretch>
        </p:blipFill>
        <p:spPr bwMode="auto">
          <a:xfrm>
            <a:off x="219075" y="150813"/>
            <a:ext cx="5216525" cy="2714625"/>
          </a:xfrm>
          <a:prstGeom prst="round2Diag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/>
          </a:extLst>
        </p:spPr>
      </p:pic>
      <p:pic>
        <p:nvPicPr>
          <p:cNvPr id="24581" name="Рисунок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/>
            </a:extLst>
          </a:blip>
          <a:srcRect l="4556" t="3583" r="2975" b="7414"/>
          <a:stretch>
            <a:fillRect/>
          </a:stretch>
        </p:blipFill>
        <p:spPr bwMode="auto">
          <a:xfrm>
            <a:off x="4211638" y="3421063"/>
            <a:ext cx="4613275" cy="3328987"/>
          </a:xfrm>
          <a:prstGeom prst="round2Diag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/>
          </a:extLst>
        </p:spPr>
      </p:pic>
      <p:pic>
        <p:nvPicPr>
          <p:cNvPr id="24582" name="Рисунок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/>
            </a:extLst>
          </a:blip>
          <a:srcRect b="17242"/>
          <a:stretch>
            <a:fillRect/>
          </a:stretch>
        </p:blipFill>
        <p:spPr bwMode="auto">
          <a:xfrm>
            <a:off x="455613" y="3070225"/>
            <a:ext cx="3335337" cy="3679825"/>
          </a:xfrm>
          <a:prstGeom prst="round2Diag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/>
          </a:extLst>
        </p:spPr>
      </p:pic>
      <p:sp>
        <p:nvSpPr>
          <p:cNvPr id="8" name="Прямоугольник 7"/>
          <p:cNvSpPr/>
          <p:nvPr/>
        </p:nvSpPr>
        <p:spPr>
          <a:xfrm>
            <a:off x="3924300" y="3019425"/>
            <a:ext cx="2041525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  <a:effectLst>
                  <a:glow rad="1016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Детский сад №</a:t>
            </a:r>
            <a:r>
              <a:rPr lang="ru-RU" b="1" dirty="0">
                <a:solidFill>
                  <a:srgbClr val="FF0000"/>
                </a:solidFill>
                <a:effectLst>
                  <a:glow rad="1016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effectLst>
                  <a:glow rad="1016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94</a:t>
            </a:r>
            <a:endParaRPr lang="ru-RU" dirty="0">
              <a:solidFill>
                <a:srgbClr val="002060"/>
              </a:solidFill>
              <a:effectLst>
                <a:glow rad="101600">
                  <a:schemeClr val="bg1"/>
                </a:glow>
              </a:effectLst>
              <a:cs typeface="+mn-cs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Users\User\Desktop\фоннннн.png"/>
          <p:cNvPicPr>
            <a:picLocks noChangeAspect="1" noChangeArrowheads="1"/>
          </p:cNvPicPr>
          <p:nvPr/>
        </p:nvPicPr>
        <p:blipFill>
          <a:blip r:embed="rId2"/>
          <a:srcRect t="7761" r="1193" b="3212"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5" name="Прямоугольник 6"/>
          <p:cNvSpPr>
            <a:spLocks noChangeArrowheads="1"/>
          </p:cNvSpPr>
          <p:nvPr/>
        </p:nvSpPr>
        <p:spPr bwMode="auto">
          <a:xfrm>
            <a:off x="319088" y="182563"/>
            <a:ext cx="84963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Заболеваемость </a:t>
            </a:r>
            <a:r>
              <a:rPr lang="ru-RU" alt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(на 1 ребенка)</a:t>
            </a:r>
          </a:p>
        </p:txBody>
      </p:sp>
      <p:sp>
        <p:nvSpPr>
          <p:cNvPr id="31748" name="Прямоугольник 7"/>
          <p:cNvSpPr>
            <a:spLocks noChangeArrowheads="1"/>
          </p:cNvSpPr>
          <p:nvPr/>
        </p:nvSpPr>
        <p:spPr bwMode="auto">
          <a:xfrm>
            <a:off x="334963" y="585788"/>
            <a:ext cx="85756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altLang="ru-RU" sz="1600" b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Средний балл – 5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34963" y="925513"/>
          <a:ext cx="8575675" cy="5646737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653487"/>
                <a:gridCol w="664557"/>
                <a:gridCol w="664557"/>
                <a:gridCol w="812236"/>
                <a:gridCol w="147679"/>
                <a:gridCol w="664557"/>
                <a:gridCol w="590717"/>
                <a:gridCol w="590717"/>
                <a:gridCol w="812236"/>
                <a:gridCol w="147679"/>
                <a:gridCol w="751805"/>
                <a:gridCol w="625766"/>
                <a:gridCol w="592741"/>
                <a:gridCol w="856941"/>
              </a:tblGrid>
              <a:tr h="4029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ДОУ</a:t>
                      </a:r>
                      <a:endParaRPr lang="ru-RU" sz="1200" i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 г. </a:t>
                      </a:r>
                      <a:endParaRPr lang="ru-RU" sz="1200" i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 г. </a:t>
                      </a:r>
                      <a:endParaRPr lang="ru-RU" sz="1200" i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Динамика </a:t>
                      </a:r>
                      <a:endParaRPr lang="ru-RU" sz="1200" i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rowSpan="2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ДОУ</a:t>
                      </a:r>
                      <a:endParaRPr lang="ru-RU" sz="1200" i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 г. </a:t>
                      </a:r>
                      <a:endParaRPr lang="ru-RU" sz="1200" i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 г. </a:t>
                      </a:r>
                      <a:endParaRPr lang="ru-RU" sz="1200" i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Динамика </a:t>
                      </a:r>
                      <a:endParaRPr lang="ru-RU" sz="1200" i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rowSpan="2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ДОУ</a:t>
                      </a:r>
                      <a:endParaRPr lang="ru-RU" sz="1200" i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 г. </a:t>
                      </a:r>
                      <a:endParaRPr lang="ru-RU" sz="1200" i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 г. </a:t>
                      </a:r>
                      <a:endParaRPr lang="ru-RU" sz="1200" i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Динамика </a:t>
                      </a:r>
                      <a:endParaRPr lang="ru-RU" sz="1200" i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06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КП №4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2,0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1,7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-0,3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7,1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4,6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-2,5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1200" b="1" i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5,5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5,5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=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2,3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2,3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=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4,5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4,6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+0,1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14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lang="ru-RU" sz="1200" b="1" i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8,5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5,5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-3,0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06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4,1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3,0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-3,1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86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3,9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4,6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+0,7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14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</a:t>
                      </a:r>
                      <a:endParaRPr lang="ru-RU" sz="1200" b="1" i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4,0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5,6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+1,6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14F"/>
                    </a:solidFill>
                  </a:tcPr>
                </a:tc>
              </a:tr>
              <a:tr h="206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4,2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-1,1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92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4,4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4,6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+0,2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14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</a:t>
                      </a:r>
                      <a:endParaRPr lang="ru-RU" sz="1200" b="1" i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3,0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5,6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+2,6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14F"/>
                    </a:solidFill>
                  </a:tcPr>
                </a:tc>
              </a:tr>
              <a:tr h="206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4,9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3,1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-1,8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4,7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4,7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=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</a:t>
                      </a:r>
                      <a:endParaRPr lang="ru-RU" sz="1200" b="1" i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5,0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5,6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+0,6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14F"/>
                    </a:solidFill>
                  </a:tcPr>
                </a:tc>
              </a:tr>
              <a:tr h="206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2,3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3,2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+0,9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14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2,7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4,7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+2,0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14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</a:t>
                      </a:r>
                      <a:endParaRPr lang="ru-RU" sz="1200" b="1" i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5,2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5,7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+0,5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14F"/>
                    </a:solidFill>
                  </a:tcPr>
                </a:tc>
              </a:tr>
              <a:tr h="206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КП №5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3,1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3,2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+0,1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14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3,8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4,7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+0,9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14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</a:t>
                      </a:r>
                      <a:endParaRPr lang="ru-RU" sz="1200" b="1" i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4,9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5,9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14F"/>
                    </a:solidFill>
                  </a:tcPr>
                </a:tc>
              </a:tr>
              <a:tr h="206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4,0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3,3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-0,7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5,0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4,8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-0,2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83</a:t>
                      </a:r>
                      <a:endParaRPr lang="ru-RU" sz="1200" b="1" i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4,7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5,9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+1,2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14F"/>
                    </a:solidFill>
                  </a:tcPr>
                </a:tc>
              </a:tr>
              <a:tr h="206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4,8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3,4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-1,4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87</a:t>
                      </a:r>
                      <a:endParaRPr lang="ru-RU" sz="12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4,4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4,8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+0,4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14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200" b="1" i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6,6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6,3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-0,3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06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КП №2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3,6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3,6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=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5,0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4,9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-0,1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</a:t>
                      </a:r>
                      <a:endParaRPr lang="ru-RU" sz="1200" b="1" i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5,5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6,3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+0,8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14F"/>
                    </a:solidFill>
                  </a:tcPr>
                </a:tc>
              </a:tr>
              <a:tr h="206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3,7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3,7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=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5,1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4,9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-0,2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lang="ru-RU" sz="1200" b="1" i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5,6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6,3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+0,7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14F"/>
                    </a:solidFill>
                  </a:tcPr>
                </a:tc>
              </a:tr>
              <a:tr h="206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4,4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3,9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-0,5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4,8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4,9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+0,1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14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</a:t>
                      </a:r>
                      <a:endParaRPr lang="ru-RU" sz="1200" b="1" i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5,6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6,3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+0,7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14F"/>
                    </a:solidFill>
                  </a:tcPr>
                </a:tc>
              </a:tr>
              <a:tr h="206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5,7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3,9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-1,8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5,5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4,9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-0,6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  <a:endParaRPr lang="ru-RU" sz="1200" b="1" i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6,4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1,8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14F"/>
                    </a:solidFill>
                  </a:tcPr>
                </a:tc>
              </a:tr>
              <a:tr h="206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4,5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4,0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-0,5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5,5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5,0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-0,5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</a:t>
                      </a:r>
                      <a:endParaRPr lang="ru-RU" sz="1200" b="1" i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5,3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6,4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+1,1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14F"/>
                    </a:solidFill>
                  </a:tcPr>
                </a:tc>
              </a:tr>
              <a:tr h="206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КП №3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3,6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4,0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+0,4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14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3,8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5,0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+1,2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14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88</a:t>
                      </a:r>
                      <a:endParaRPr lang="ru-RU" sz="1200" b="1" i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4,0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6,4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+2,4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14F"/>
                    </a:solidFill>
                  </a:tcPr>
                </a:tc>
              </a:tr>
              <a:tr h="206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4,2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4,1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-0,1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5,5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5,0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-0,5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lang="ru-RU" sz="1200" b="1" i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6,8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6,5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-0,3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06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5,1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4,2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-0,9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</a:t>
                      </a:r>
                      <a:endParaRPr lang="ru-RU" sz="12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3,8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5,0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+1,2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14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</a:t>
                      </a:r>
                      <a:endParaRPr lang="ru-RU" sz="1200" b="1" i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5,2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6,5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+1,3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14F"/>
                    </a:solidFill>
                  </a:tcPr>
                </a:tc>
              </a:tr>
              <a:tr h="206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4,5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4,2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-0,3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5,4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5,1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-0,3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200" b="1" i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5,3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+1,7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14F"/>
                    </a:solidFill>
                  </a:tcPr>
                </a:tc>
              </a:tr>
              <a:tr h="206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3,6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4,2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+0,6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14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5,2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-0,1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ru-RU" sz="1200" b="1" i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5,6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7,0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+1,4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14F"/>
                    </a:solidFill>
                  </a:tcPr>
                </a:tc>
              </a:tr>
              <a:tr h="206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3,9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4,2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+0,3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14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5,4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5,2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-0,2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82</a:t>
                      </a:r>
                      <a:endParaRPr lang="ru-RU" sz="1200" b="1" i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7,5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7,0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-0,5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06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6,1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4,3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-1,8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</a:t>
                      </a:r>
                      <a:endParaRPr lang="ru-RU" sz="12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5,2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-0,4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</a:t>
                      </a:r>
                      <a:endParaRPr lang="ru-RU" sz="1200" b="1" i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3,9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8,0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+4,1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14F"/>
                    </a:solidFill>
                  </a:tcPr>
                </a:tc>
              </a:tr>
              <a:tr h="206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6,0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4,3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-1,7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93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5,3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-0,8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89</a:t>
                      </a:r>
                      <a:endParaRPr lang="ru-RU" sz="1200" b="1" i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5,2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8,2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+3,0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14F"/>
                    </a:solidFill>
                  </a:tcPr>
                </a:tc>
              </a:tr>
              <a:tr h="206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7,7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4,3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-3,4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7,1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5,4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-1,7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84</a:t>
                      </a:r>
                      <a:endParaRPr lang="ru-RU" sz="1200" b="1" i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8.4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8,6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14F"/>
                    </a:solidFill>
                  </a:tcPr>
                </a:tc>
              </a:tr>
              <a:tr h="206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67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5,0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4,5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-0,5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91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5,2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5,4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+0,2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14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63</a:t>
                      </a:r>
                      <a:endParaRPr lang="ru-RU" sz="1200" b="1" i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5,9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5517" marR="35517" marT="8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9,0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+3,1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14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C:\Users\User\Desktop\фоннннн.png"/>
          <p:cNvPicPr>
            <a:picLocks noChangeAspect="1" noChangeArrowheads="1"/>
          </p:cNvPicPr>
          <p:nvPr/>
        </p:nvPicPr>
        <p:blipFill>
          <a:blip r:embed="rId2"/>
          <a:srcRect t="7761" r="1193" b="3212"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1" name="Прямоугольник 7"/>
          <p:cNvSpPr>
            <a:spLocks noChangeArrowheads="1"/>
          </p:cNvSpPr>
          <p:nvPr/>
        </p:nvSpPr>
        <p:spPr bwMode="auto">
          <a:xfrm>
            <a:off x="261938" y="1081088"/>
            <a:ext cx="857408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altLang="ru-RU" sz="1600" b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Средний балл – 2,8</a:t>
            </a:r>
          </a:p>
        </p:txBody>
      </p:sp>
      <p:sp>
        <p:nvSpPr>
          <p:cNvPr id="26630" name="Прямоугольник 6"/>
          <p:cNvSpPr>
            <a:spLocks noChangeArrowheads="1"/>
          </p:cNvSpPr>
          <p:nvPr/>
        </p:nvSpPr>
        <p:spPr bwMode="auto">
          <a:xfrm>
            <a:off x="323850" y="446088"/>
            <a:ext cx="8496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Заболеваемость </a:t>
            </a:r>
            <a:r>
              <a:rPr lang="ru-RU" alt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(на 1 ребенка)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936625" y="1628775"/>
          <a:ext cx="7272338" cy="4716463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2590096"/>
                <a:gridCol w="1387075"/>
                <a:gridCol w="1376405"/>
                <a:gridCol w="1919232"/>
              </a:tblGrid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ДОУ</a:t>
                      </a:r>
                      <a:endParaRPr lang="ru-RU" sz="1200" i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 г. </a:t>
                      </a:r>
                      <a:endParaRPr lang="ru-RU" sz="1200" i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 г</a:t>
                      </a:r>
                      <a:r>
                        <a:rPr lang="ru-RU" sz="1200" i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200" i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Динамика</a:t>
                      </a:r>
                      <a:endParaRPr lang="ru-RU" sz="1200" i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Болгар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Трудовой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Камский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-0,7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Старошешминск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3,9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-3,9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Кулмакса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-0,1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В.Уратьма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1,6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-1,6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Н.Уратьма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1,4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-1,4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Прости 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2,1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-2,0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Кармалы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+0,2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14F"/>
                    </a:solidFill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Шереметьевка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1,5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1,5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=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Кр.Кадка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0,8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1,5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+0,7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14F"/>
                    </a:solidFill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В.Челны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5,4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2,3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-3,1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Сухарево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2,9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3,0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+0,1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14F"/>
                    </a:solidFill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Афанасово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6,0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5,2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-0,8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Каенлы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1,4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5,3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+3,9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14F"/>
                    </a:solidFill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Н.Челны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5,3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6,5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+1,2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14F"/>
                    </a:solidFill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Шингальчи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2,6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8,2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+5,6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275" marR="412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14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:\Users\User\Desktop\фоннннн.png"/>
          <p:cNvPicPr>
            <a:picLocks noChangeAspect="1" noChangeArrowheads="1"/>
          </p:cNvPicPr>
          <p:nvPr/>
        </p:nvPicPr>
        <p:blipFill>
          <a:blip r:embed="rId2"/>
          <a:srcRect t="7761" r="1193" b="3212"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0" name="Прямоугольник 4"/>
          <p:cNvSpPr>
            <a:spLocks noChangeArrowheads="1"/>
          </p:cNvSpPr>
          <p:nvPr/>
        </p:nvSpPr>
        <p:spPr bwMode="auto">
          <a:xfrm>
            <a:off x="4763" y="677863"/>
            <a:ext cx="91424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Выполнение натуральных норм, %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831850" y="1773238"/>
          <a:ext cx="7489825" cy="403225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337222"/>
                <a:gridCol w="2076301"/>
                <a:gridCol w="2076301"/>
              </a:tblGrid>
              <a:tr h="5760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  </a:t>
                      </a:r>
                      <a:endParaRPr lang="ru-RU" sz="1600" b="1" i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9" marR="68589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 год</a:t>
                      </a:r>
                      <a:endParaRPr lang="ru-RU" sz="1600" b="1" i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9" marR="68589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 год</a:t>
                      </a:r>
                      <a:endParaRPr lang="ru-RU" sz="1600" b="1" i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9" marR="68589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5760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600" b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Мясо+куры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9" marR="68589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6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9" marR="68589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6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9" marR="68589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5760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Творог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9" marR="68589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96</a:t>
                      </a:r>
                      <a:endParaRPr lang="ru-RU" sz="16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9" marR="68589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97</a:t>
                      </a:r>
                      <a:endParaRPr lang="ru-RU" sz="16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9" marR="68589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760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Кисломолочная продукция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9" marR="68589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</a:t>
                      </a:r>
                      <a:endParaRPr lang="ru-RU" sz="16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9" marR="68589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</a:t>
                      </a:r>
                      <a:endParaRPr lang="ru-RU" sz="16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9" marR="68589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5760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Рыба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9" marR="68589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89</a:t>
                      </a:r>
                      <a:endParaRPr lang="ru-RU" sz="16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9" marR="68589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93</a:t>
                      </a:r>
                      <a:endParaRPr lang="ru-RU" sz="16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9" marR="68589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760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600" b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Фрукты+соки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9" marR="68589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</a:t>
                      </a:r>
                      <a:endParaRPr lang="ru-RU" sz="16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9" marR="68589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93</a:t>
                      </a:r>
                      <a:endParaRPr lang="ru-RU" sz="16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9" marR="68589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5760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Овощи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9" marR="68589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</a:t>
                      </a:r>
                      <a:endParaRPr lang="ru-RU" sz="16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9" marR="68589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87</a:t>
                      </a:r>
                      <a:endParaRPr lang="ru-RU" sz="16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9" marR="68589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2" descr="C:\Users\User\Desktop\фоннннн.png"/>
          <p:cNvPicPr>
            <a:picLocks noChangeAspect="1" noChangeArrowheads="1"/>
          </p:cNvPicPr>
          <p:nvPr/>
        </p:nvPicPr>
        <p:blipFill>
          <a:blip r:embed="rId2"/>
          <a:srcRect t="7761" r="1193" b="3212"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0" name="Прямоугольник 5"/>
          <p:cNvSpPr>
            <a:spLocks noChangeArrowheads="1"/>
          </p:cNvSpPr>
          <p:nvPr/>
        </p:nvSpPr>
        <p:spPr bwMode="auto">
          <a:xfrm>
            <a:off x="179388" y="242888"/>
            <a:ext cx="8785225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Образовательный уровень педагогов, %</a:t>
            </a:r>
          </a:p>
          <a:p>
            <a:pPr algn="ctr" eaLnBrk="1" hangingPunct="1">
              <a:defRPr/>
            </a:pPr>
            <a:r>
              <a:rPr lang="ru-RU" alt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Нижнекамском муниципальном районе</a:t>
            </a:r>
          </a:p>
        </p:txBody>
      </p:sp>
      <p:graphicFrame>
        <p:nvGraphicFramePr>
          <p:cNvPr id="5" name="Диаграмма 2"/>
          <p:cNvGraphicFramePr>
            <a:graphicFrameLocks/>
          </p:cNvGraphicFramePr>
          <p:nvPr/>
        </p:nvGraphicFramePr>
        <p:xfrm>
          <a:off x="395288" y="1397000"/>
          <a:ext cx="8353425" cy="5127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2" descr="C:\Users\User\Desktop\фоннннн.png"/>
          <p:cNvPicPr>
            <a:picLocks noChangeAspect="1" noChangeArrowheads="1"/>
          </p:cNvPicPr>
          <p:nvPr/>
        </p:nvPicPr>
        <p:blipFill>
          <a:blip r:embed="rId2"/>
          <a:srcRect t="7761" r="1193" b="3212"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4" name="Прямоугольник 5"/>
          <p:cNvSpPr>
            <a:spLocks noChangeArrowheads="1"/>
          </p:cNvSpPr>
          <p:nvPr/>
        </p:nvSpPr>
        <p:spPr bwMode="auto">
          <a:xfrm>
            <a:off x="179388" y="242888"/>
            <a:ext cx="8785225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Образовательный уровень педагогов, %</a:t>
            </a:r>
          </a:p>
          <a:p>
            <a:pPr algn="ctr" eaLnBrk="1" hangingPunct="1">
              <a:defRPr/>
            </a:pPr>
            <a:r>
              <a:rPr lang="ru-RU" alt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2016 г.</a:t>
            </a:r>
          </a:p>
        </p:txBody>
      </p:sp>
      <p:graphicFrame>
        <p:nvGraphicFramePr>
          <p:cNvPr id="5" name="Диаграмма 2"/>
          <p:cNvGraphicFramePr>
            <a:graphicFrameLocks/>
          </p:cNvGraphicFramePr>
          <p:nvPr/>
        </p:nvGraphicFramePr>
        <p:xfrm>
          <a:off x="395288" y="1268413"/>
          <a:ext cx="8424862" cy="5329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2" descr="C:\Users\User\Desktop\фоннннн.png"/>
          <p:cNvPicPr>
            <a:picLocks noChangeAspect="1" noChangeArrowheads="1"/>
          </p:cNvPicPr>
          <p:nvPr/>
        </p:nvPicPr>
        <p:blipFill>
          <a:blip r:embed="rId2"/>
          <a:srcRect t="7761" r="1193" b="3212"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8" name="Прямоугольник 5"/>
          <p:cNvSpPr>
            <a:spLocks noChangeArrowheads="1"/>
          </p:cNvSpPr>
          <p:nvPr/>
        </p:nvSpPr>
        <p:spPr bwMode="auto">
          <a:xfrm>
            <a:off x="179388" y="242888"/>
            <a:ext cx="8785225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Квалификационный уровень педагогов, %</a:t>
            </a:r>
          </a:p>
          <a:p>
            <a:pPr algn="ctr" eaLnBrk="1" hangingPunct="1">
              <a:defRPr/>
            </a:pPr>
            <a:r>
              <a:rPr lang="ru-RU" alt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Нижнекамском муниципальном районе</a:t>
            </a:r>
          </a:p>
        </p:txBody>
      </p:sp>
      <p:graphicFrame>
        <p:nvGraphicFramePr>
          <p:cNvPr id="5" name="Диаграмма 2"/>
          <p:cNvGraphicFramePr>
            <a:graphicFrameLocks/>
          </p:cNvGraphicFramePr>
          <p:nvPr/>
        </p:nvGraphicFramePr>
        <p:xfrm>
          <a:off x="395288" y="1397000"/>
          <a:ext cx="8424862" cy="5127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2" descr="C:\Users\User\Desktop\фоннннн.png"/>
          <p:cNvPicPr>
            <a:picLocks noChangeAspect="1" noChangeArrowheads="1"/>
          </p:cNvPicPr>
          <p:nvPr/>
        </p:nvPicPr>
        <p:blipFill>
          <a:blip r:embed="rId2"/>
          <a:srcRect t="7761" r="1193" b="3212"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0" name="Прямоугольник 5"/>
          <p:cNvSpPr>
            <a:spLocks noChangeArrowheads="1"/>
          </p:cNvSpPr>
          <p:nvPr/>
        </p:nvSpPr>
        <p:spPr bwMode="auto">
          <a:xfrm>
            <a:off x="171450" y="404813"/>
            <a:ext cx="8785225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Квалификационный уровень педагогов, %</a:t>
            </a:r>
          </a:p>
          <a:p>
            <a:pPr algn="ctr" eaLnBrk="1" hangingPunct="1">
              <a:defRPr/>
            </a:pPr>
            <a:r>
              <a:rPr lang="ru-RU" alt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2016 г. </a:t>
            </a:r>
          </a:p>
        </p:txBody>
      </p:sp>
      <p:graphicFrame>
        <p:nvGraphicFramePr>
          <p:cNvPr id="5" name="Диаграмма 3"/>
          <p:cNvGraphicFramePr>
            <a:graphicFrameLocks/>
          </p:cNvGraphicFramePr>
          <p:nvPr/>
        </p:nvGraphicFramePr>
        <p:xfrm>
          <a:off x="323850" y="1397000"/>
          <a:ext cx="8569325" cy="5200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2" descr="C:\Users\User\Desktop\фоннннн.png"/>
          <p:cNvPicPr>
            <a:picLocks noChangeAspect="1" noChangeArrowheads="1"/>
          </p:cNvPicPr>
          <p:nvPr/>
        </p:nvPicPr>
        <p:blipFill>
          <a:blip r:embed="rId2"/>
          <a:srcRect t="7761" r="1193" b="3212"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Диаграмма 5"/>
          <p:cNvGraphicFramePr>
            <a:graphicFrameLocks/>
          </p:cNvGraphicFramePr>
          <p:nvPr/>
        </p:nvGraphicFramePr>
        <p:xfrm>
          <a:off x="250825" y="1557338"/>
          <a:ext cx="8713788" cy="4711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0964" name="Прямоугольник 6"/>
          <p:cNvSpPr>
            <a:spLocks noChangeArrowheads="1"/>
          </p:cNvSpPr>
          <p:nvPr/>
        </p:nvSpPr>
        <p:spPr bwMode="auto">
          <a:xfrm>
            <a:off x="0" y="500063"/>
            <a:ext cx="91424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ДОУ с наибольшей долей педагогов </a:t>
            </a:r>
            <a:r>
              <a:rPr lang="ru-RU" altLang="ru-RU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alt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категорией, %</a:t>
            </a:r>
            <a:endParaRPr lang="ru-RU" altLang="ru-RU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2" descr="C:\Users\User\Desktop\фоннннн.png"/>
          <p:cNvPicPr>
            <a:picLocks noChangeAspect="1" noChangeArrowheads="1"/>
          </p:cNvPicPr>
          <p:nvPr/>
        </p:nvPicPr>
        <p:blipFill>
          <a:blip r:embed="rId2"/>
          <a:srcRect t="7761" r="1193" b="3212"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Диаграмма 5"/>
          <p:cNvGraphicFramePr>
            <a:graphicFrameLocks/>
          </p:cNvGraphicFramePr>
          <p:nvPr/>
        </p:nvGraphicFramePr>
        <p:xfrm>
          <a:off x="250825" y="1268413"/>
          <a:ext cx="8713788" cy="5000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1988" name="Прямоугольник 6"/>
          <p:cNvSpPr>
            <a:spLocks noChangeArrowheads="1"/>
          </p:cNvSpPr>
          <p:nvPr/>
        </p:nvSpPr>
        <p:spPr bwMode="auto">
          <a:xfrm>
            <a:off x="1588" y="455613"/>
            <a:ext cx="91424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ДОУ с наименьшей долей педагогов </a:t>
            </a:r>
            <a:r>
              <a:rPr lang="ru-RU" altLang="ru-RU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alt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категорией, %</a:t>
            </a:r>
            <a:endParaRPr lang="ru-RU" altLang="ru-RU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:\Users\User\Desktop\фоннннн.png"/>
          <p:cNvPicPr>
            <a:picLocks noChangeAspect="1" noChangeArrowheads="1"/>
          </p:cNvPicPr>
          <p:nvPr/>
        </p:nvPicPr>
        <p:blipFill>
          <a:blip r:embed="rId2"/>
          <a:srcRect t="7761" r="1193" b="3212"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5" name="Прямоугольник 5"/>
          <p:cNvSpPr>
            <a:spLocks noChangeArrowheads="1"/>
          </p:cNvSpPr>
          <p:nvPr/>
        </p:nvSpPr>
        <p:spPr bwMode="auto">
          <a:xfrm>
            <a:off x="179388" y="242888"/>
            <a:ext cx="87852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Стажировочные площадки</a:t>
            </a:r>
          </a:p>
        </p:txBody>
      </p:sp>
      <p:sp>
        <p:nvSpPr>
          <p:cNvPr id="34820" name="Прямоугольник 4"/>
          <p:cNvSpPr>
            <a:spLocks noChangeArrowheads="1"/>
          </p:cNvSpPr>
          <p:nvPr/>
        </p:nvSpPr>
        <p:spPr bwMode="auto">
          <a:xfrm>
            <a:off x="622300" y="4548188"/>
            <a:ext cx="163353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altLang="ru-RU" sz="1400" b="1">
                <a:latin typeface="Times New Roman" pitchFamily="18" charset="0"/>
                <a:cs typeface="Times New Roman" pitchFamily="18" charset="0"/>
              </a:rPr>
              <a:t>Детский сад № 16</a:t>
            </a:r>
          </a:p>
        </p:txBody>
      </p:sp>
      <p:sp>
        <p:nvSpPr>
          <p:cNvPr id="34821" name="Прямоугольник 10"/>
          <p:cNvSpPr>
            <a:spLocks noChangeArrowheads="1"/>
          </p:cNvSpPr>
          <p:nvPr/>
        </p:nvSpPr>
        <p:spPr bwMode="auto">
          <a:xfrm>
            <a:off x="2689225" y="4538663"/>
            <a:ext cx="163353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altLang="ru-RU" sz="1400" b="1">
                <a:latin typeface="Times New Roman" pitchFamily="18" charset="0"/>
                <a:cs typeface="Times New Roman" pitchFamily="18" charset="0"/>
              </a:rPr>
              <a:t>Детский сад № 87</a:t>
            </a:r>
          </a:p>
        </p:txBody>
      </p:sp>
      <p:sp>
        <p:nvSpPr>
          <p:cNvPr id="34822" name="Прямоугольник 12"/>
          <p:cNvSpPr>
            <a:spLocks noChangeArrowheads="1"/>
          </p:cNvSpPr>
          <p:nvPr/>
        </p:nvSpPr>
        <p:spPr bwMode="auto">
          <a:xfrm>
            <a:off x="685800" y="6303963"/>
            <a:ext cx="16319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altLang="ru-RU" sz="1400" b="1">
                <a:latin typeface="Times New Roman" pitchFamily="18" charset="0"/>
                <a:cs typeface="Times New Roman" pitchFamily="18" charset="0"/>
              </a:rPr>
              <a:t>Детский сад № 89</a:t>
            </a:r>
          </a:p>
        </p:txBody>
      </p:sp>
      <p:sp>
        <p:nvSpPr>
          <p:cNvPr id="34823" name="Прямоугольник 14"/>
          <p:cNvSpPr>
            <a:spLocks noChangeArrowheads="1"/>
          </p:cNvSpPr>
          <p:nvPr/>
        </p:nvSpPr>
        <p:spPr bwMode="auto">
          <a:xfrm>
            <a:off x="2668588" y="6321425"/>
            <a:ext cx="16319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altLang="ru-RU" sz="1400" b="1">
                <a:latin typeface="Times New Roman" pitchFamily="18" charset="0"/>
                <a:cs typeface="Times New Roman" pitchFamily="18" charset="0"/>
              </a:rPr>
              <a:t>Детский сад № 91</a:t>
            </a:r>
          </a:p>
        </p:txBody>
      </p:sp>
      <p:sp>
        <p:nvSpPr>
          <p:cNvPr id="34824" name="Прямоугольник 16"/>
          <p:cNvSpPr>
            <a:spLocks noChangeArrowheads="1"/>
          </p:cNvSpPr>
          <p:nvPr/>
        </p:nvSpPr>
        <p:spPr bwMode="auto">
          <a:xfrm>
            <a:off x="4848225" y="5005388"/>
            <a:ext cx="163353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altLang="ru-RU" sz="1400" b="1">
                <a:latin typeface="Times New Roman" pitchFamily="18" charset="0"/>
                <a:cs typeface="Times New Roman" pitchFamily="18" charset="0"/>
              </a:rPr>
              <a:t>Детский сад № 91</a:t>
            </a:r>
          </a:p>
        </p:txBody>
      </p:sp>
      <p:sp>
        <p:nvSpPr>
          <p:cNvPr id="34825" name="Прямоугольник 18"/>
          <p:cNvSpPr>
            <a:spLocks noChangeArrowheads="1"/>
          </p:cNvSpPr>
          <p:nvPr/>
        </p:nvSpPr>
        <p:spPr bwMode="auto">
          <a:xfrm>
            <a:off x="7075488" y="5005388"/>
            <a:ext cx="16319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altLang="ru-RU" sz="1400" b="1">
                <a:latin typeface="Times New Roman" pitchFamily="18" charset="0"/>
                <a:cs typeface="Times New Roman" pitchFamily="18" charset="0"/>
              </a:rPr>
              <a:t>Детский сад № 92</a:t>
            </a:r>
          </a:p>
        </p:txBody>
      </p:sp>
      <p:cxnSp>
        <p:nvCxnSpPr>
          <p:cNvPr id="21" name="Прямая со стрелкой 20"/>
          <p:cNvCxnSpPr/>
          <p:nvPr/>
        </p:nvCxnSpPr>
        <p:spPr>
          <a:xfrm flipH="1">
            <a:off x="1631950" y="2936875"/>
            <a:ext cx="73025" cy="490538"/>
          </a:xfrm>
          <a:prstGeom prst="straightConnector1">
            <a:avLst/>
          </a:prstGeom>
          <a:ln w="38100">
            <a:solidFill>
              <a:srgbClr val="531E1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>
            <a:off x="5724525" y="2936875"/>
            <a:ext cx="260350" cy="781050"/>
          </a:xfrm>
          <a:prstGeom prst="straightConnector1">
            <a:avLst/>
          </a:prstGeom>
          <a:ln w="38100">
            <a:solidFill>
              <a:srgbClr val="531E1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7451725" y="2936875"/>
            <a:ext cx="403225" cy="781050"/>
          </a:xfrm>
          <a:prstGeom prst="straightConnector1">
            <a:avLst/>
          </a:prstGeom>
          <a:ln w="38100">
            <a:solidFill>
              <a:srgbClr val="531E1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3059113" y="2936875"/>
            <a:ext cx="73025" cy="490538"/>
          </a:xfrm>
          <a:prstGeom prst="straightConnector1">
            <a:avLst/>
          </a:prstGeom>
          <a:ln w="38100">
            <a:solidFill>
              <a:srgbClr val="531E1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flipH="1">
            <a:off x="2301875" y="2936875"/>
            <a:ext cx="88900" cy="2222500"/>
          </a:xfrm>
          <a:prstGeom prst="straightConnector1">
            <a:avLst/>
          </a:prstGeom>
          <a:ln w="38100">
            <a:solidFill>
              <a:srgbClr val="531E1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>
            <a:off x="2406650" y="2936875"/>
            <a:ext cx="192088" cy="2222500"/>
          </a:xfrm>
          <a:prstGeom prst="straightConnector1">
            <a:avLst/>
          </a:prstGeom>
          <a:ln w="38100">
            <a:solidFill>
              <a:srgbClr val="531E1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http://rosvuz.ru/uploads/partition141/unit/2/7fe0baf9797743587efd314a0fa58b12.800_415.jpg?code=MjM4NjkuODAwXzQxNQ==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5393888" y="1137395"/>
            <a:ext cx="2818652" cy="1817157"/>
          </a:xfrm>
          <a:prstGeom prst="round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/>
          </a:extLst>
        </p:spPr>
      </p:pic>
      <p:pic>
        <p:nvPicPr>
          <p:cNvPr id="1028" name="Picture 4" descr="https://edu.tatar.ru/upload/organization/161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999652" y="1120568"/>
            <a:ext cx="2813509" cy="1816490"/>
          </a:xfrm>
          <a:prstGeom prst="round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/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2599039" y="3443630"/>
            <a:ext cx="1736463" cy="1103443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2599039" y="5166847"/>
            <a:ext cx="1708688" cy="1109404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/>
            </a:extLst>
          </a:blip>
          <a:srcRect t="9213" b="2513"/>
          <a:stretch/>
        </p:blipFill>
        <p:spPr>
          <a:xfrm>
            <a:off x="573656" y="3427745"/>
            <a:ext cx="1728192" cy="1110944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/>
            </a:extLst>
          </a:blip>
          <a:srcRect l="21941"/>
          <a:stretch/>
        </p:blipFill>
        <p:spPr>
          <a:xfrm>
            <a:off x="576481" y="5166846"/>
            <a:ext cx="1725367" cy="1109405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44057" name="Picture 25" descr="https://edu.tatar.ru/upload/gallery_photo/759559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6966688" y="3803218"/>
            <a:ext cx="1736463" cy="1116876"/>
          </a:xfrm>
          <a:prstGeom prst="round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>
            <a:ext uri="{909E8E84-426E-40DD-AFC4-6F175D3DCCD1}"/>
          </a:extLst>
        </p:spPr>
      </p:pic>
      <p:pic>
        <p:nvPicPr>
          <p:cNvPr id="26" name="Рисунок 25" descr="D:\Центр развития ребенка № 91\день рождения № 91\Открытие детского сада № 91\IMG_2027.JPG"/>
          <p:cNvPicPr/>
          <p:nvPr/>
        </p:nvPicPr>
        <p:blipFill>
          <a:blip r:embed="rId10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4784725" y="3803218"/>
            <a:ext cx="1744587" cy="1116876"/>
          </a:xfrm>
          <a:prstGeom prst="round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2" descr="C:\Users\User\Desktop\фоннннн.png"/>
          <p:cNvPicPr>
            <a:picLocks noChangeAspect="1" noChangeArrowheads="1"/>
          </p:cNvPicPr>
          <p:nvPr/>
        </p:nvPicPr>
        <p:blipFill>
          <a:blip r:embed="rId2"/>
          <a:srcRect t="7761" r="1193" b="3212"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59" name="Прямоугольник 5"/>
          <p:cNvSpPr>
            <a:spLocks noChangeArrowheads="1"/>
          </p:cNvSpPr>
          <p:nvPr/>
        </p:nvSpPr>
        <p:spPr bwMode="auto">
          <a:xfrm>
            <a:off x="0" y="242888"/>
            <a:ext cx="9144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Базовые ДОУ Республики Татарстан</a:t>
            </a:r>
            <a:endParaRPr lang="ru-RU" altLang="ru-RU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Диаграмма 1"/>
          <p:cNvGraphicFramePr>
            <a:graphicFrameLocks/>
          </p:cNvGraphicFramePr>
          <p:nvPr/>
        </p:nvGraphicFramePr>
        <p:xfrm>
          <a:off x="500063" y="954088"/>
          <a:ext cx="8248650" cy="5357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504986" y="6106349"/>
            <a:ext cx="8243477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dirty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Детские сады № 16, 22, 45, 58, 66, 72, 76, 78, 82, 83,</a:t>
            </a:r>
            <a:r>
              <a:rPr lang="ru-RU" sz="2000" dirty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ru-RU" sz="2000" dirty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91, 92</a:t>
            </a:r>
            <a:endParaRPr lang="ru-RU" sz="2000" dirty="0">
              <a:ln w="10541" cmpd="sng">
                <a:solidFill>
                  <a:schemeClr val="accent6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2" descr="C:\Users\User\Desktop\фоннннн.png"/>
          <p:cNvPicPr>
            <a:picLocks noChangeAspect="1" noChangeArrowheads="1"/>
          </p:cNvPicPr>
          <p:nvPr/>
        </p:nvPicPr>
        <p:blipFill>
          <a:blip r:embed="rId2"/>
          <a:srcRect t="7761" r="1193" b="3212"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7" name="Прямоугольник 4"/>
          <p:cNvSpPr>
            <a:spLocks noChangeArrowheads="1"/>
          </p:cNvSpPr>
          <p:nvPr/>
        </p:nvSpPr>
        <p:spPr bwMode="auto">
          <a:xfrm>
            <a:off x="468313" y="333375"/>
            <a:ext cx="82073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Охват </a:t>
            </a:r>
            <a:r>
              <a:rPr lang="ru-RU" alt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воспитанием и обучением </a:t>
            </a:r>
          </a:p>
          <a:p>
            <a:pPr algn="ctr" eaLnBrk="1" hangingPunct="1">
              <a:defRPr/>
            </a:pPr>
            <a:r>
              <a:rPr lang="ru-RU" alt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родном (татарском) языке,%</a:t>
            </a:r>
            <a:endParaRPr lang="ru-RU" altLang="ru-RU" sz="24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2"/>
          <p:cNvGraphicFramePr>
            <a:graphicFrameLocks/>
          </p:cNvGraphicFramePr>
          <p:nvPr/>
        </p:nvGraphicFramePr>
        <p:xfrm>
          <a:off x="179388" y="1397000"/>
          <a:ext cx="8640762" cy="5056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C:\Users\User\Desktop\фоннннн.png"/>
          <p:cNvPicPr>
            <a:picLocks noChangeAspect="1" noChangeArrowheads="1"/>
          </p:cNvPicPr>
          <p:nvPr/>
        </p:nvPicPr>
        <p:blipFill>
          <a:blip r:embed="rId2"/>
          <a:srcRect t="7761" r="1193" b="3212"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3" name="Рисунок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3075" y="1125538"/>
            <a:ext cx="8197850" cy="532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712611" y="2766937"/>
            <a:ext cx="287258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568499" y="2872499"/>
            <a:ext cx="287259" cy="215444"/>
          </a:xfrm>
          <a:prstGeom prst="rect">
            <a:avLst/>
          </a:prstGeom>
          <a:solidFill>
            <a:srgbClr val="00B800"/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92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34349" y="3984267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068505" y="4324926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355764" y="4443948"/>
            <a:ext cx="287258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489610" y="4119390"/>
            <a:ext cx="287259" cy="215444"/>
          </a:xfrm>
          <a:prstGeom prst="rect">
            <a:avLst/>
          </a:prstGeom>
          <a:solidFill>
            <a:srgbClr val="00B800"/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640603" y="3915904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619799" y="4044851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281240" y="4029390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281240" y="4270990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348731" y="4509120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205101" y="4966032"/>
            <a:ext cx="287259" cy="215444"/>
          </a:xfrm>
          <a:prstGeom prst="rect">
            <a:avLst/>
          </a:prstGeom>
          <a:solidFill>
            <a:srgbClr val="00B800"/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2622413" y="5312682"/>
            <a:ext cx="287259" cy="215444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121870" y="4128704"/>
            <a:ext cx="235962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404062" y="4563839"/>
            <a:ext cx="235962" cy="215444"/>
          </a:xfrm>
          <a:prstGeom prst="rect">
            <a:avLst/>
          </a:prstGeom>
          <a:solidFill>
            <a:srgbClr val="00B800"/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4335784" y="4717829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3789131" y="3166574"/>
            <a:ext cx="287259" cy="215444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4234512" y="3419509"/>
            <a:ext cx="314301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4018806" y="3470678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3789130" y="3362956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4188656" y="3946557"/>
            <a:ext cx="235962" cy="215444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2420352" y="5111440"/>
            <a:ext cx="287259" cy="215444"/>
          </a:xfrm>
          <a:prstGeom prst="rect">
            <a:avLst/>
          </a:prstGeom>
          <a:solidFill>
            <a:srgbClr val="00B800"/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4165113" y="2697170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5073734" y="4100210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5159302" y="4298423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5477097" y="5013756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6234092" y="5091795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6182960" y="4858310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6039331" y="4205110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6096069" y="4468975"/>
            <a:ext cx="287259" cy="215444"/>
          </a:xfrm>
          <a:prstGeom prst="rect">
            <a:avLst/>
          </a:prstGeom>
          <a:solidFill>
            <a:srgbClr val="00B800"/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2276722" y="2767497"/>
            <a:ext cx="287259" cy="215444"/>
          </a:xfrm>
          <a:prstGeom prst="rect">
            <a:avLst/>
          </a:prstGeom>
          <a:solidFill>
            <a:srgbClr val="00B800"/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93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3963971" y="2101689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94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6456140" y="2375101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7182806" y="2482823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7103950" y="1952955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7298594" y="2137891"/>
            <a:ext cx="235962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7523375" y="1829979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7732025" y="1593086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7893228" y="2459977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69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7829786" y="2164850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7792769" y="2781942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7097794" y="3450902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7292392" y="3247359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7749598" y="3336142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7358794" y="3429000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4608839" y="2236842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4571493" y="2895353"/>
            <a:ext cx="287259" cy="215444"/>
          </a:xfrm>
          <a:prstGeom prst="rect">
            <a:avLst/>
          </a:prstGeom>
          <a:solidFill>
            <a:srgbClr val="00B800"/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4745691" y="2655585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5133944" y="2866559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5839646" y="2567699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5572168" y="2605246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6168881" y="2679909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5983275" y="2912742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5830493" y="2173798"/>
            <a:ext cx="287259" cy="215444"/>
          </a:xfrm>
          <a:prstGeom prst="rect">
            <a:avLst/>
          </a:prstGeom>
          <a:solidFill>
            <a:srgbClr val="00B800"/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88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5349117" y="1887410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5499481" y="2182227"/>
            <a:ext cx="287259" cy="215444"/>
          </a:xfrm>
          <a:prstGeom prst="rect">
            <a:avLst/>
          </a:prstGeom>
          <a:solidFill>
            <a:srgbClr val="00B800"/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84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5333467" y="2590545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</a:t>
            </a:r>
          </a:p>
        </p:txBody>
      </p:sp>
      <p:sp>
        <p:nvSpPr>
          <p:cNvPr id="65" name="Прямоугольник 64"/>
          <p:cNvSpPr/>
          <p:nvPr/>
        </p:nvSpPr>
        <p:spPr>
          <a:xfrm>
            <a:off x="6564424" y="4219223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</a:t>
            </a:r>
          </a:p>
        </p:txBody>
      </p:sp>
      <p:sp>
        <p:nvSpPr>
          <p:cNvPr id="66" name="Прямоугольник 65"/>
          <p:cNvSpPr/>
          <p:nvPr/>
        </p:nvSpPr>
        <p:spPr>
          <a:xfrm>
            <a:off x="6668483" y="4020937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6716824" y="4766139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</a:p>
        </p:txBody>
      </p:sp>
      <p:sp>
        <p:nvSpPr>
          <p:cNvPr id="68" name="Прямоугольник 67"/>
          <p:cNvSpPr/>
          <p:nvPr/>
        </p:nvSpPr>
        <p:spPr>
          <a:xfrm>
            <a:off x="7225305" y="5091795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</a:t>
            </a:r>
          </a:p>
        </p:txBody>
      </p:sp>
      <p:sp>
        <p:nvSpPr>
          <p:cNvPr id="69" name="Прямоугольник 68"/>
          <p:cNvSpPr/>
          <p:nvPr/>
        </p:nvSpPr>
        <p:spPr>
          <a:xfrm>
            <a:off x="6938046" y="5164439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</a:p>
        </p:txBody>
      </p:sp>
      <p:sp>
        <p:nvSpPr>
          <p:cNvPr id="70" name="Прямоугольник 69"/>
          <p:cNvSpPr/>
          <p:nvPr/>
        </p:nvSpPr>
        <p:spPr>
          <a:xfrm>
            <a:off x="8058951" y="4486434"/>
            <a:ext cx="287259" cy="215444"/>
          </a:xfrm>
          <a:prstGeom prst="rect">
            <a:avLst/>
          </a:prstGeom>
          <a:solidFill>
            <a:srgbClr val="00B800"/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8141393" y="4660827"/>
            <a:ext cx="287259" cy="215444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</a:t>
            </a:r>
          </a:p>
        </p:txBody>
      </p:sp>
      <p:sp>
        <p:nvSpPr>
          <p:cNvPr id="72" name="Прямоугольник 71"/>
          <p:cNvSpPr/>
          <p:nvPr/>
        </p:nvSpPr>
        <p:spPr>
          <a:xfrm>
            <a:off x="7593008" y="4353582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</a:t>
            </a:r>
          </a:p>
        </p:txBody>
      </p:sp>
      <p:sp>
        <p:nvSpPr>
          <p:cNvPr id="73" name="Прямоугольник 72"/>
          <p:cNvSpPr/>
          <p:nvPr/>
        </p:nvSpPr>
        <p:spPr>
          <a:xfrm>
            <a:off x="7736637" y="4105872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</a:p>
        </p:txBody>
      </p:sp>
      <p:sp>
        <p:nvSpPr>
          <p:cNvPr id="74" name="Прямоугольник 73"/>
          <p:cNvSpPr/>
          <p:nvPr/>
        </p:nvSpPr>
        <p:spPr>
          <a:xfrm>
            <a:off x="7241813" y="3832584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</a:t>
            </a:r>
          </a:p>
        </p:txBody>
      </p:sp>
      <p:sp>
        <p:nvSpPr>
          <p:cNvPr id="75" name="Прямоугольник 74"/>
          <p:cNvSpPr/>
          <p:nvPr/>
        </p:nvSpPr>
        <p:spPr>
          <a:xfrm>
            <a:off x="7808646" y="3654575"/>
            <a:ext cx="287259" cy="215444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</a:p>
        </p:txBody>
      </p:sp>
      <p:sp>
        <p:nvSpPr>
          <p:cNvPr id="76" name="Прямоугольник 75"/>
          <p:cNvSpPr/>
          <p:nvPr/>
        </p:nvSpPr>
        <p:spPr>
          <a:xfrm>
            <a:off x="5264018" y="2069234"/>
            <a:ext cx="287259" cy="215444"/>
          </a:xfrm>
          <a:prstGeom prst="rect">
            <a:avLst/>
          </a:prstGeom>
          <a:solidFill>
            <a:srgbClr val="00B800"/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5046531" y="2567699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450518" y="3816182"/>
            <a:ext cx="235962" cy="215444"/>
          </a:xfrm>
          <a:prstGeom prst="rect">
            <a:avLst/>
          </a:prstGeom>
          <a:solidFill>
            <a:srgbClr val="00B800"/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48203" name="Прямоугольник 79"/>
          <p:cNvSpPr>
            <a:spLocks noChangeArrowheads="1"/>
          </p:cNvSpPr>
          <p:nvPr/>
        </p:nvSpPr>
        <p:spPr bwMode="auto">
          <a:xfrm>
            <a:off x="0" y="214313"/>
            <a:ext cx="91440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Наличие групп с воспитанием и обучением </a:t>
            </a:r>
          </a:p>
          <a:p>
            <a:pPr algn="ctr" eaLnBrk="1" hangingPunct="1">
              <a:defRPr/>
            </a:pPr>
            <a:r>
              <a:rPr lang="ru-RU" altLang="ru-RU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родном (татарском) языке</a:t>
            </a:r>
            <a:endParaRPr lang="ru-RU" altLang="ru-RU" sz="16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916" name="Прямоугольник 77"/>
          <p:cNvSpPr>
            <a:spLocks noChangeArrowheads="1"/>
          </p:cNvSpPr>
          <p:nvPr/>
        </p:nvSpPr>
        <p:spPr bwMode="auto">
          <a:xfrm>
            <a:off x="544513" y="1057275"/>
            <a:ext cx="1663700" cy="181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400" b="1">
                <a:solidFill>
                  <a:srgbClr val="008E00"/>
                </a:solidFill>
                <a:latin typeface="Times New Roman" pitchFamily="18" charset="0"/>
                <a:cs typeface="Times New Roman" pitchFamily="18" charset="0"/>
              </a:rPr>
              <a:t>Ташлык</a:t>
            </a:r>
          </a:p>
          <a:p>
            <a:r>
              <a:rPr lang="ru-RU" altLang="ru-RU" sz="1400" b="1">
                <a:solidFill>
                  <a:srgbClr val="008E00"/>
                </a:solidFill>
                <a:latin typeface="Times New Roman" pitchFamily="18" charset="0"/>
                <a:cs typeface="Times New Roman" pitchFamily="18" charset="0"/>
              </a:rPr>
              <a:t>Шингальчи</a:t>
            </a:r>
          </a:p>
          <a:p>
            <a:r>
              <a:rPr lang="ru-RU" altLang="ru-RU" sz="1400" b="1">
                <a:solidFill>
                  <a:srgbClr val="008E00"/>
                </a:solidFill>
                <a:latin typeface="Times New Roman" pitchFamily="18" charset="0"/>
                <a:cs typeface="Times New Roman" pitchFamily="18" charset="0"/>
              </a:rPr>
              <a:t>Болгар</a:t>
            </a:r>
          </a:p>
          <a:p>
            <a:r>
              <a:rPr lang="ru-RU" altLang="ru-RU" sz="1400" b="1">
                <a:solidFill>
                  <a:srgbClr val="008E00"/>
                </a:solidFill>
                <a:latin typeface="Times New Roman" pitchFamily="18" charset="0"/>
                <a:cs typeface="Times New Roman" pitchFamily="18" charset="0"/>
              </a:rPr>
              <a:t>Н. Челны</a:t>
            </a:r>
          </a:p>
          <a:p>
            <a:r>
              <a:rPr lang="ru-RU" altLang="ru-RU" sz="1400" b="1">
                <a:solidFill>
                  <a:srgbClr val="008E00"/>
                </a:solidFill>
                <a:latin typeface="Times New Roman" pitchFamily="18" charset="0"/>
                <a:cs typeface="Times New Roman" pitchFamily="18" charset="0"/>
              </a:rPr>
              <a:t>В. Челны</a:t>
            </a:r>
          </a:p>
          <a:p>
            <a:r>
              <a:rPr lang="ru-RU" altLang="ru-RU" sz="1400" b="1">
                <a:solidFill>
                  <a:srgbClr val="008E00"/>
                </a:solidFill>
                <a:latin typeface="Times New Roman" pitchFamily="18" charset="0"/>
                <a:cs typeface="Times New Roman" pitchFamily="18" charset="0"/>
              </a:rPr>
              <a:t>Н. Уратьма</a:t>
            </a:r>
          </a:p>
          <a:p>
            <a:r>
              <a:rPr lang="ru-RU" altLang="ru-RU" sz="1400" b="1">
                <a:solidFill>
                  <a:srgbClr val="008E00"/>
                </a:solidFill>
                <a:latin typeface="Times New Roman" pitchFamily="18" charset="0"/>
                <a:cs typeface="Times New Roman" pitchFamily="18" charset="0"/>
              </a:rPr>
              <a:t>Каенлы</a:t>
            </a:r>
          </a:p>
          <a:p>
            <a:r>
              <a:rPr lang="ru-RU" altLang="ru-RU" sz="1400" b="1">
                <a:solidFill>
                  <a:srgbClr val="008E00"/>
                </a:solidFill>
                <a:latin typeface="Times New Roman" pitchFamily="18" charset="0"/>
                <a:cs typeface="Times New Roman" pitchFamily="18" charset="0"/>
              </a:rPr>
              <a:t>Кр. Кадка</a:t>
            </a:r>
            <a:endParaRPr lang="ru-RU" altLang="ru-RU" sz="1400" b="1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:\Users\User\Desktop\фоннннн.png"/>
          <p:cNvPicPr>
            <a:picLocks noChangeAspect="1" noChangeArrowheads="1"/>
          </p:cNvPicPr>
          <p:nvPr/>
        </p:nvPicPr>
        <p:blipFill>
          <a:blip r:embed="rId2"/>
          <a:srcRect t="7761" r="1193" b="3212"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3" name="Picture 4" descr="IRR_536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/>
            </a:extLst>
          </a:blip>
          <a:srcRect l="10910" t="31542" r="4701" b="18434"/>
          <a:stretch/>
        </p:blipFill>
        <p:spPr bwMode="auto">
          <a:xfrm>
            <a:off x="0" y="0"/>
            <a:ext cx="9175750" cy="36985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/>
            <a:ext uri="{91240B29-F687-4F45-9708-019B960494DF}"/>
          </a:extLst>
        </p:spPr>
      </p:pic>
      <p:sp>
        <p:nvSpPr>
          <p:cNvPr id="113671" name="Прямоугольник 18"/>
          <p:cNvSpPr>
            <a:spLocks noChangeArrowheads="1"/>
          </p:cNvSpPr>
          <p:nvPr/>
        </p:nvSpPr>
        <p:spPr bwMode="auto">
          <a:xfrm>
            <a:off x="1471417" y="349055"/>
            <a:ext cx="623291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531E1D"/>
                </a:solidFill>
                <a:effectLst>
                  <a:glow rad="101600">
                    <a:schemeClr val="bg1">
                      <a:alpha val="76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Лучший билингвальный детский сад РТ</a:t>
            </a: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954807" y="4005064"/>
            <a:ext cx="5266134" cy="2448272"/>
          </a:xfrm>
          <a:extLst>
            <a:ext uri="{909E8E84-426E-40DD-AFC4-6F175D3DCCD1}"/>
            <a:ext uri="{91240B29-F687-4F45-9708-019B960494DF}"/>
          </a:extLst>
        </p:spPr>
        <p:txBody>
          <a:bodyPr/>
          <a:lstStyle/>
          <a:p>
            <a:pPr eaLnBrk="1" hangingPunct="1">
              <a:lnSpc>
                <a:spcPct val="150000"/>
              </a:lnSpc>
              <a:defRPr/>
            </a:pPr>
            <a:r>
              <a:rPr lang="ru-RU" altLang="ru-RU" sz="2000" cap="none" dirty="0" smtClean="0">
                <a:solidFill>
                  <a:schemeClr val="accent2">
                    <a:lumMod val="50000"/>
                  </a:schemeClr>
                </a:solidFill>
                <a:effectLst>
                  <a:glow rad="1016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Победители Республиканского конкурса:</a:t>
            </a:r>
            <a:br>
              <a:rPr lang="ru-RU" altLang="ru-RU" sz="2000" cap="none" dirty="0" smtClean="0">
                <a:solidFill>
                  <a:schemeClr val="accent2">
                    <a:lumMod val="50000"/>
                  </a:schemeClr>
                </a:solidFill>
                <a:effectLst>
                  <a:glow rad="1016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cap="none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2013 год – ДОУ № 64</a:t>
            </a:r>
            <a:br>
              <a:rPr lang="ru-RU" altLang="ru-RU" sz="2000" cap="none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cap="none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2014 </a:t>
            </a:r>
            <a:r>
              <a:rPr lang="ru-RU" altLang="ru-RU" sz="2000" cap="none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 – ДОУ № </a:t>
            </a:r>
            <a:r>
              <a:rPr lang="ru-RU" altLang="ru-RU" sz="2000" cap="none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82 </a:t>
            </a:r>
            <a:br>
              <a:rPr lang="ru-RU" altLang="ru-RU" sz="2000" cap="none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cap="none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2015 </a:t>
            </a:r>
            <a:r>
              <a:rPr lang="ru-RU" altLang="ru-RU" sz="2000" cap="none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 – ДОУ № </a:t>
            </a:r>
            <a:r>
              <a:rPr lang="ru-RU" altLang="ru-RU" sz="2000" cap="none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83,  16,  ДОУ п. Трудовой </a:t>
            </a:r>
            <a:br>
              <a:rPr lang="ru-RU" altLang="ru-RU" sz="2000" cap="none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cap="none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2016 </a:t>
            </a:r>
            <a:r>
              <a:rPr lang="ru-RU" altLang="ru-RU" sz="2000" cap="none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 – ДОУ № </a:t>
            </a:r>
            <a:r>
              <a:rPr lang="ru-RU" altLang="ru-RU" sz="2000" cap="none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87</a:t>
            </a:r>
            <a:endParaRPr lang="ru-RU" altLang="ru-RU" sz="2000" cap="none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39813" y="692150"/>
            <a:ext cx="6575425" cy="493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1" name="Рисунок 4"/>
          <p:cNvPicPr>
            <a:picLocks noChangeAspect="1"/>
          </p:cNvPicPr>
          <p:nvPr/>
        </p:nvPicPr>
        <p:blipFill>
          <a:blip r:embed="rId3"/>
          <a:srcRect l="23122" t="24010" b="32535"/>
          <a:stretch>
            <a:fillRect/>
          </a:stretch>
        </p:blipFill>
        <p:spPr bwMode="auto">
          <a:xfrm>
            <a:off x="6350" y="-14288"/>
            <a:ext cx="9137650" cy="6886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/>
            </a:extLst>
          </a:blip>
          <a:srcRect r="4818"/>
          <a:stretch/>
        </p:blipFill>
        <p:spPr>
          <a:xfrm>
            <a:off x="6228184" y="116631"/>
            <a:ext cx="2776531" cy="401212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4" name="Прямоугольник 18"/>
          <p:cNvSpPr>
            <a:spLocks noChangeArrowheads="1"/>
          </p:cNvSpPr>
          <p:nvPr/>
        </p:nvSpPr>
        <p:spPr bwMode="auto">
          <a:xfrm>
            <a:off x="3877798" y="6237312"/>
            <a:ext cx="51269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531E1D"/>
                </a:solidFill>
                <a:effectLst>
                  <a:glow rad="101600">
                    <a:schemeClr val="bg1">
                      <a:alpha val="97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 говорю и работаю на татарском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2" descr="C:\Users\User\Desktop\фоннннн.png"/>
          <p:cNvPicPr>
            <a:picLocks noChangeAspect="1" noChangeArrowheads="1"/>
          </p:cNvPicPr>
          <p:nvPr/>
        </p:nvPicPr>
        <p:blipFill>
          <a:blip r:embed="rId2"/>
          <a:srcRect t="7761" r="1193" b="3212"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Диаграмма 2"/>
          <p:cNvGraphicFramePr>
            <a:graphicFrameLocks/>
          </p:cNvGraphicFramePr>
          <p:nvPr/>
        </p:nvGraphicFramePr>
        <p:xfrm>
          <a:off x="107950" y="1009650"/>
          <a:ext cx="8856663" cy="5659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412" name="Прямоугольник 7"/>
          <p:cNvSpPr>
            <a:spLocks noChangeArrowheads="1"/>
          </p:cNvSpPr>
          <p:nvPr/>
        </p:nvSpPr>
        <p:spPr bwMode="auto">
          <a:xfrm>
            <a:off x="261938" y="912813"/>
            <a:ext cx="857408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altLang="ru-RU" sz="1600" b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Средний балл – 62,6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339725" y="4868863"/>
            <a:ext cx="8496300" cy="0"/>
          </a:xfrm>
          <a:prstGeom prst="line">
            <a:avLst/>
          </a:prstGeom>
          <a:ln w="28575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278" name="Прямоугольник 9"/>
          <p:cNvSpPr>
            <a:spLocks noChangeArrowheads="1"/>
          </p:cNvSpPr>
          <p:nvPr/>
        </p:nvSpPr>
        <p:spPr bwMode="auto">
          <a:xfrm>
            <a:off x="323850" y="214313"/>
            <a:ext cx="84963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Результативность участия педагогов в конкурсах, </a:t>
            </a:r>
            <a:r>
              <a:rPr lang="ru-RU" alt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(баллы)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2" descr="C:\Users\User\Desktop\фоннннн.png"/>
          <p:cNvPicPr>
            <a:picLocks noChangeAspect="1" noChangeArrowheads="1"/>
          </p:cNvPicPr>
          <p:nvPr/>
        </p:nvPicPr>
        <p:blipFill>
          <a:blip r:embed="rId2"/>
          <a:srcRect t="7761" r="1193" b="3212"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Диаграмма 2"/>
          <p:cNvGraphicFramePr>
            <a:graphicFrameLocks/>
          </p:cNvGraphicFramePr>
          <p:nvPr/>
        </p:nvGraphicFramePr>
        <p:xfrm>
          <a:off x="120650" y="1250950"/>
          <a:ext cx="8856663" cy="5445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436" name="Прямоугольник 7"/>
          <p:cNvSpPr>
            <a:spLocks noChangeArrowheads="1"/>
          </p:cNvSpPr>
          <p:nvPr/>
        </p:nvSpPr>
        <p:spPr bwMode="auto">
          <a:xfrm>
            <a:off x="261938" y="912813"/>
            <a:ext cx="857408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altLang="ru-RU" sz="1600" b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Средний балл – 2,5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339725" y="5013325"/>
            <a:ext cx="8496300" cy="0"/>
          </a:xfrm>
          <a:prstGeom prst="line">
            <a:avLst/>
          </a:prstGeom>
          <a:ln w="28575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302" name="Прямоугольник 9"/>
          <p:cNvSpPr>
            <a:spLocks noChangeArrowheads="1"/>
          </p:cNvSpPr>
          <p:nvPr/>
        </p:nvSpPr>
        <p:spPr bwMode="auto">
          <a:xfrm>
            <a:off x="323850" y="214313"/>
            <a:ext cx="84963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Результативность участия педагогов в конкурсах, </a:t>
            </a:r>
            <a:r>
              <a:rPr lang="ru-RU" alt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(баллы)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2" descr="C:\Users\User\Desktop\фоннннн.png"/>
          <p:cNvPicPr>
            <a:picLocks noChangeAspect="1" noChangeArrowheads="1"/>
          </p:cNvPicPr>
          <p:nvPr/>
        </p:nvPicPr>
        <p:blipFill>
          <a:blip r:embed="rId2"/>
          <a:srcRect t="7761" r="1193" b="3212"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Диаграмма 2"/>
          <p:cNvGraphicFramePr>
            <a:graphicFrameLocks/>
          </p:cNvGraphicFramePr>
          <p:nvPr/>
        </p:nvGraphicFramePr>
        <p:xfrm>
          <a:off x="107950" y="1009650"/>
          <a:ext cx="8856663" cy="5659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460" name="Прямоугольник 7"/>
          <p:cNvSpPr>
            <a:spLocks noChangeArrowheads="1"/>
          </p:cNvSpPr>
          <p:nvPr/>
        </p:nvSpPr>
        <p:spPr bwMode="auto">
          <a:xfrm>
            <a:off x="261938" y="912813"/>
            <a:ext cx="857408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altLang="ru-RU" sz="1600" b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Средний балл – 64,7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339725" y="4797425"/>
            <a:ext cx="8496300" cy="0"/>
          </a:xfrm>
          <a:prstGeom prst="line">
            <a:avLst/>
          </a:prstGeom>
          <a:ln w="28575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326" name="Прямоугольник 6"/>
          <p:cNvSpPr>
            <a:spLocks noChangeArrowheads="1"/>
          </p:cNvSpPr>
          <p:nvPr/>
        </p:nvSpPr>
        <p:spPr bwMode="auto">
          <a:xfrm>
            <a:off x="107950" y="214313"/>
            <a:ext cx="89281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Результативность участия воспитанников в конкурсах, </a:t>
            </a:r>
            <a:r>
              <a:rPr lang="ru-RU" alt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(баллы)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2" descr="C:\Users\User\Desktop\фоннннн.png"/>
          <p:cNvPicPr>
            <a:picLocks noChangeAspect="1" noChangeArrowheads="1"/>
          </p:cNvPicPr>
          <p:nvPr/>
        </p:nvPicPr>
        <p:blipFill>
          <a:blip r:embed="rId2"/>
          <a:srcRect t="7761" r="1193" b="3212"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Диаграмма 2"/>
          <p:cNvGraphicFramePr>
            <a:graphicFrameLocks/>
          </p:cNvGraphicFramePr>
          <p:nvPr/>
        </p:nvGraphicFramePr>
        <p:xfrm>
          <a:off x="106363" y="1250950"/>
          <a:ext cx="8856662" cy="5445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484" name="Прямоугольник 7"/>
          <p:cNvSpPr>
            <a:spLocks noChangeArrowheads="1"/>
          </p:cNvSpPr>
          <p:nvPr/>
        </p:nvSpPr>
        <p:spPr bwMode="auto">
          <a:xfrm>
            <a:off x="261938" y="912813"/>
            <a:ext cx="857408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altLang="ru-RU" sz="1600" b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Средний балл – 3,5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539750" y="5013325"/>
            <a:ext cx="8296275" cy="0"/>
          </a:xfrm>
          <a:prstGeom prst="line">
            <a:avLst/>
          </a:prstGeom>
          <a:ln w="28575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350" name="Прямоугольник 6"/>
          <p:cNvSpPr>
            <a:spLocks noChangeArrowheads="1"/>
          </p:cNvSpPr>
          <p:nvPr/>
        </p:nvSpPr>
        <p:spPr bwMode="auto">
          <a:xfrm>
            <a:off x="107950" y="214313"/>
            <a:ext cx="88566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Результативность участия воспитанников в конкурсах, </a:t>
            </a:r>
            <a:r>
              <a:rPr lang="ru-RU" alt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(баллы)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:\Users\User\Desktop\фоннннн.png"/>
          <p:cNvPicPr>
            <a:picLocks noChangeAspect="1" noChangeArrowheads="1"/>
          </p:cNvPicPr>
          <p:nvPr/>
        </p:nvPicPr>
        <p:blipFill>
          <a:blip r:embed="rId2"/>
          <a:srcRect t="7761" r="1193" b="3212"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5" name="Рисунок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276977">
            <a:off x="4140200" y="812800"/>
            <a:ext cx="3802063" cy="538003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38916" name="Рисунок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1019735">
            <a:off x="1057275" y="738188"/>
            <a:ext cx="3965575" cy="561022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:\Users\User\Desktop\фоннннн.png"/>
          <p:cNvPicPr>
            <a:picLocks noChangeAspect="1" noChangeArrowheads="1"/>
          </p:cNvPicPr>
          <p:nvPr/>
        </p:nvPicPr>
        <p:blipFill>
          <a:blip r:embed="rId2"/>
          <a:srcRect t="7761" r="1193" b="3212"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0" y="274638"/>
            <a:ext cx="9144000" cy="41751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Победы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республиканских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конкурсах</a:t>
            </a:r>
          </a:p>
        </p:txBody>
      </p:sp>
      <p:sp>
        <p:nvSpPr>
          <p:cNvPr id="39940" name="Прямоугольник 10"/>
          <p:cNvSpPr>
            <a:spLocks noChangeArrowheads="1"/>
          </p:cNvSpPr>
          <p:nvPr/>
        </p:nvSpPr>
        <p:spPr bwMode="auto">
          <a:xfrm>
            <a:off x="5948363" y="4652963"/>
            <a:ext cx="3016250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1600" b="1">
                <a:latin typeface="Times New Roman" pitchFamily="18" charset="0"/>
                <a:cs typeface="Times New Roman" pitchFamily="18" charset="0"/>
              </a:rPr>
              <a:t>Багаутдинова А.Н. </a:t>
            </a:r>
          </a:p>
          <a:p>
            <a:pPr algn="ctr"/>
            <a:r>
              <a:rPr lang="ru-RU" altLang="ru-RU" sz="1600" b="1">
                <a:latin typeface="Times New Roman" pitchFamily="18" charset="0"/>
                <a:cs typeface="Times New Roman" pitchFamily="18" charset="0"/>
              </a:rPr>
              <a:t>педагог-психолог ДОУ № 82</a:t>
            </a:r>
          </a:p>
          <a:p>
            <a:pPr algn="ctr"/>
            <a:r>
              <a:rPr lang="ru-RU" altLang="ru-RU" sz="1600" b="1">
                <a:latin typeface="Times New Roman" pitchFamily="18" charset="0"/>
                <a:cs typeface="Times New Roman" pitchFamily="18" charset="0"/>
              </a:rPr>
              <a:t>2 место в республиканском конкурсе «Воспитатель года»</a:t>
            </a:r>
          </a:p>
        </p:txBody>
      </p:sp>
      <p:pic>
        <p:nvPicPr>
          <p:cNvPr id="9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/>
            </a:extLst>
          </a:blip>
          <a:srcRect l="57144" r="13260" b="19209"/>
          <a:stretch/>
        </p:blipFill>
        <p:spPr bwMode="auto">
          <a:xfrm>
            <a:off x="5806201" y="870832"/>
            <a:ext cx="2880445" cy="3672408"/>
          </a:xfrm>
          <a:prstGeom prst="round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/>
            <a:ext uri="{91240B29-F687-4F45-9708-019B960494DF}"/>
          </a:extLst>
        </p:spPr>
      </p:pic>
      <p:sp>
        <p:nvSpPr>
          <p:cNvPr id="39942" name="Прямоугольник 10"/>
          <p:cNvSpPr>
            <a:spLocks noChangeArrowheads="1"/>
          </p:cNvSpPr>
          <p:nvPr/>
        </p:nvSpPr>
        <p:spPr bwMode="auto">
          <a:xfrm>
            <a:off x="107950" y="4652963"/>
            <a:ext cx="2997200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1600" b="1">
                <a:latin typeface="Times New Roman" pitchFamily="18" charset="0"/>
                <a:cs typeface="Times New Roman" pitchFamily="18" charset="0"/>
              </a:rPr>
              <a:t>Каплун Т.М.</a:t>
            </a:r>
          </a:p>
          <a:p>
            <a:pPr algn="ctr"/>
            <a:r>
              <a:rPr lang="ru-RU" altLang="ru-RU" sz="1600" b="1">
                <a:latin typeface="Times New Roman" pitchFamily="18" charset="0"/>
                <a:cs typeface="Times New Roman" pitchFamily="18" charset="0"/>
              </a:rPr>
              <a:t>воспитатель ДОУ № 28</a:t>
            </a:r>
          </a:p>
          <a:p>
            <a:pPr algn="ctr"/>
            <a:r>
              <a:rPr lang="ru-RU" altLang="ru-RU" sz="1600" b="1">
                <a:latin typeface="Times New Roman" pitchFamily="18" charset="0"/>
                <a:cs typeface="Times New Roman" pitchFamily="18" charset="0"/>
              </a:rPr>
              <a:t>номинант  республиканского конкурса «Зеленый огонек»</a:t>
            </a:r>
          </a:p>
        </p:txBody>
      </p:sp>
      <p:sp>
        <p:nvSpPr>
          <p:cNvPr id="39943" name="Прямоугольник 6"/>
          <p:cNvSpPr>
            <a:spLocks noChangeArrowheads="1"/>
          </p:cNvSpPr>
          <p:nvPr/>
        </p:nvSpPr>
        <p:spPr bwMode="auto">
          <a:xfrm>
            <a:off x="2265363" y="6092825"/>
            <a:ext cx="46132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1600" b="1">
                <a:latin typeface="Times New Roman" pitchFamily="18" charset="0"/>
                <a:cs typeface="Times New Roman" pitchFamily="18" charset="0"/>
              </a:rPr>
              <a:t>«Детский сад года Республики Татарстан»</a:t>
            </a:r>
          </a:p>
          <a:p>
            <a:pPr algn="ctr"/>
            <a:r>
              <a:rPr lang="ru-RU" altLang="ru-RU" sz="1600" b="1">
                <a:latin typeface="Times New Roman" pitchFamily="18" charset="0"/>
                <a:cs typeface="Times New Roman" pitchFamily="18" charset="0"/>
              </a:rPr>
              <a:t>ДОУ № 89</a:t>
            </a:r>
          </a:p>
        </p:txBody>
      </p:sp>
      <p:pic>
        <p:nvPicPr>
          <p:cNvPr id="39944" name="Рисунок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65250" y="1973263"/>
            <a:ext cx="114300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/>
            </a:extLst>
          </a:blip>
          <a:srcRect l="26090" t="17562" r="46407" b="19917"/>
          <a:stretch/>
        </p:blipFill>
        <p:spPr>
          <a:xfrm>
            <a:off x="389891" y="870832"/>
            <a:ext cx="2872120" cy="3672408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/>
            </a:extLst>
          </a:blip>
          <a:srcRect l="17498" r="30227"/>
          <a:stretch/>
        </p:blipFill>
        <p:spPr>
          <a:xfrm>
            <a:off x="3104865" y="2362893"/>
            <a:ext cx="2879678" cy="3672408"/>
          </a:xfrm>
          <a:prstGeom prst="roundRect">
            <a:avLst/>
          </a:prstGeom>
          <a:noFill/>
          <a:ln>
            <a:solidFill>
              <a:schemeClr val="bg2">
                <a:lumMod val="75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C:\Users\User\Desktop\фоннннн.png"/>
          <p:cNvPicPr>
            <a:picLocks noChangeAspect="1" noChangeArrowheads="1"/>
          </p:cNvPicPr>
          <p:nvPr/>
        </p:nvPicPr>
        <p:blipFill>
          <a:blip r:embed="rId2"/>
          <a:srcRect t="7761" r="1193" b="3212"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3" name="Рисунок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3075" y="1125538"/>
            <a:ext cx="8197850" cy="532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4" name="Прямоугольник 5"/>
          <p:cNvSpPr>
            <a:spLocks noChangeArrowheads="1"/>
          </p:cNvSpPr>
          <p:nvPr/>
        </p:nvSpPr>
        <p:spPr bwMode="auto">
          <a:xfrm>
            <a:off x="468313" y="260350"/>
            <a:ext cx="8207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Адаптационные группы в ДОУ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712611" y="2766937"/>
            <a:ext cx="287258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568499" y="2872499"/>
            <a:ext cx="287259" cy="215444"/>
          </a:xfrm>
          <a:prstGeom prst="rect">
            <a:avLst/>
          </a:prstGeom>
          <a:solidFill>
            <a:srgbClr val="00B800"/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92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34349" y="3984267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068505" y="4324926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355764" y="4443948"/>
            <a:ext cx="287258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489610" y="4119390"/>
            <a:ext cx="287259" cy="215444"/>
          </a:xfrm>
          <a:prstGeom prst="rect">
            <a:avLst/>
          </a:prstGeom>
          <a:solidFill>
            <a:srgbClr val="00B800"/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640603" y="3915904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619799" y="4044851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281240" y="4029390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281240" y="4270990"/>
            <a:ext cx="287259" cy="215444"/>
          </a:xfrm>
          <a:prstGeom prst="rect">
            <a:avLst/>
          </a:prstGeom>
          <a:solidFill>
            <a:srgbClr val="00B800"/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348731" y="4509120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205101" y="4966032"/>
            <a:ext cx="287259" cy="215444"/>
          </a:xfrm>
          <a:prstGeom prst="rect">
            <a:avLst/>
          </a:prstGeom>
          <a:solidFill>
            <a:srgbClr val="00B800"/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2622413" y="5312682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121870" y="4128704"/>
            <a:ext cx="235962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404062" y="4563839"/>
            <a:ext cx="235962" cy="215444"/>
          </a:xfrm>
          <a:prstGeom prst="rect">
            <a:avLst/>
          </a:prstGeom>
          <a:solidFill>
            <a:srgbClr val="00B800"/>
          </a:solidFill>
          <a:ln w="28575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4335784" y="4717829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3820341" y="3204065"/>
            <a:ext cx="287259" cy="215444"/>
          </a:xfrm>
          <a:prstGeom prst="rect">
            <a:avLst/>
          </a:prstGeom>
          <a:solidFill>
            <a:srgbClr val="00B800"/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4234512" y="3419509"/>
            <a:ext cx="314301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4007459" y="3514656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3789130" y="3362956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4188656" y="3946557"/>
            <a:ext cx="235962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2420352" y="5111440"/>
            <a:ext cx="287259" cy="215444"/>
          </a:xfrm>
          <a:prstGeom prst="rect">
            <a:avLst/>
          </a:prstGeom>
          <a:solidFill>
            <a:srgbClr val="00B800"/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4165113" y="2697170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5073734" y="4100210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5159302" y="4298423"/>
            <a:ext cx="287259" cy="215444"/>
          </a:xfrm>
          <a:prstGeom prst="rect">
            <a:avLst/>
          </a:prstGeom>
          <a:solidFill>
            <a:srgbClr val="00B800"/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5477097" y="5013756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6234092" y="5091795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6182960" y="4858310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6039331" y="4205110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6096069" y="4468975"/>
            <a:ext cx="287259" cy="215444"/>
          </a:xfrm>
          <a:prstGeom prst="rect">
            <a:avLst/>
          </a:prstGeom>
          <a:solidFill>
            <a:srgbClr val="00B800"/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2276722" y="2767497"/>
            <a:ext cx="287259" cy="215444"/>
          </a:xfrm>
          <a:prstGeom prst="rect">
            <a:avLst/>
          </a:prstGeom>
          <a:solidFill>
            <a:srgbClr val="00B800"/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93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3963971" y="2101689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94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6456140" y="2375101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7182806" y="2482823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7103950" y="1952955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7298594" y="2137891"/>
            <a:ext cx="235962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7523375" y="1829979"/>
            <a:ext cx="287259" cy="215444"/>
          </a:xfrm>
          <a:prstGeom prst="rect">
            <a:avLst/>
          </a:prstGeom>
          <a:solidFill>
            <a:srgbClr val="00B800"/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7732025" y="1593086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7893228" y="2459977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69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7829786" y="2164850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7792769" y="2781942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7097794" y="3450902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7292392" y="3247359"/>
            <a:ext cx="287259" cy="215444"/>
          </a:xfrm>
          <a:prstGeom prst="rect">
            <a:avLst/>
          </a:prstGeom>
          <a:solidFill>
            <a:srgbClr val="00B800"/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7749598" y="3336142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7358794" y="3429000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4608839" y="2236842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4571493" y="2895353"/>
            <a:ext cx="287259" cy="215444"/>
          </a:xfrm>
          <a:prstGeom prst="rect">
            <a:avLst/>
          </a:prstGeom>
          <a:solidFill>
            <a:srgbClr val="00B800"/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4745691" y="2655585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5163126" y="2866559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5839646" y="2567699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5572168" y="2605246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6168881" y="2679909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5983275" y="2912742"/>
            <a:ext cx="287259" cy="215444"/>
          </a:xfrm>
          <a:prstGeom prst="rect">
            <a:avLst/>
          </a:prstGeom>
          <a:solidFill>
            <a:srgbClr val="00B800"/>
          </a:solidFill>
          <a:ln w="28575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5830493" y="2173798"/>
            <a:ext cx="287259" cy="215444"/>
          </a:xfrm>
          <a:prstGeom prst="rect">
            <a:avLst/>
          </a:prstGeom>
          <a:solidFill>
            <a:srgbClr val="00B800"/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88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5349117" y="1887410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5543233" y="2182227"/>
            <a:ext cx="287259" cy="215444"/>
          </a:xfrm>
          <a:prstGeom prst="rect">
            <a:avLst/>
          </a:prstGeom>
          <a:solidFill>
            <a:srgbClr val="00B800"/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84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5333467" y="2590545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</a:t>
            </a:r>
          </a:p>
        </p:txBody>
      </p:sp>
      <p:sp>
        <p:nvSpPr>
          <p:cNvPr id="65" name="Прямоугольник 64"/>
          <p:cNvSpPr/>
          <p:nvPr/>
        </p:nvSpPr>
        <p:spPr>
          <a:xfrm>
            <a:off x="6564424" y="4219223"/>
            <a:ext cx="287259" cy="215444"/>
          </a:xfrm>
          <a:prstGeom prst="rect">
            <a:avLst/>
          </a:prstGeom>
          <a:solidFill>
            <a:srgbClr val="00B800"/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</a:t>
            </a:r>
          </a:p>
        </p:txBody>
      </p:sp>
      <p:sp>
        <p:nvSpPr>
          <p:cNvPr id="66" name="Прямоугольник 65"/>
          <p:cNvSpPr/>
          <p:nvPr/>
        </p:nvSpPr>
        <p:spPr>
          <a:xfrm>
            <a:off x="6668483" y="4020937"/>
            <a:ext cx="287259" cy="215444"/>
          </a:xfrm>
          <a:prstGeom prst="rect">
            <a:avLst/>
          </a:prstGeom>
          <a:solidFill>
            <a:srgbClr val="00B800"/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6716824" y="4766139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</a:p>
        </p:txBody>
      </p:sp>
      <p:sp>
        <p:nvSpPr>
          <p:cNvPr id="68" name="Прямоугольник 67"/>
          <p:cNvSpPr/>
          <p:nvPr/>
        </p:nvSpPr>
        <p:spPr>
          <a:xfrm>
            <a:off x="7225305" y="5091795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</a:t>
            </a:r>
          </a:p>
        </p:txBody>
      </p:sp>
      <p:sp>
        <p:nvSpPr>
          <p:cNvPr id="69" name="Прямоугольник 68"/>
          <p:cNvSpPr/>
          <p:nvPr/>
        </p:nvSpPr>
        <p:spPr>
          <a:xfrm>
            <a:off x="6938046" y="5164439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</a:p>
        </p:txBody>
      </p:sp>
      <p:sp>
        <p:nvSpPr>
          <p:cNvPr id="70" name="Прямоугольник 69"/>
          <p:cNvSpPr/>
          <p:nvPr/>
        </p:nvSpPr>
        <p:spPr>
          <a:xfrm>
            <a:off x="8058951" y="4486434"/>
            <a:ext cx="287259" cy="215444"/>
          </a:xfrm>
          <a:prstGeom prst="rect">
            <a:avLst/>
          </a:prstGeom>
          <a:solidFill>
            <a:srgbClr val="00B800"/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8141393" y="4660827"/>
            <a:ext cx="287259" cy="215444"/>
          </a:xfrm>
          <a:prstGeom prst="rect">
            <a:avLst/>
          </a:prstGeom>
          <a:solidFill>
            <a:srgbClr val="00B800"/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</a:t>
            </a:r>
          </a:p>
        </p:txBody>
      </p:sp>
      <p:sp>
        <p:nvSpPr>
          <p:cNvPr id="72" name="Прямоугольник 71"/>
          <p:cNvSpPr/>
          <p:nvPr/>
        </p:nvSpPr>
        <p:spPr>
          <a:xfrm>
            <a:off x="7593008" y="4353582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</a:t>
            </a:r>
          </a:p>
        </p:txBody>
      </p:sp>
      <p:sp>
        <p:nvSpPr>
          <p:cNvPr id="73" name="Прямоугольник 72"/>
          <p:cNvSpPr/>
          <p:nvPr/>
        </p:nvSpPr>
        <p:spPr>
          <a:xfrm>
            <a:off x="7736637" y="4105872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</a:p>
        </p:txBody>
      </p:sp>
      <p:sp>
        <p:nvSpPr>
          <p:cNvPr id="74" name="Прямоугольник 73"/>
          <p:cNvSpPr/>
          <p:nvPr/>
        </p:nvSpPr>
        <p:spPr>
          <a:xfrm>
            <a:off x="7241813" y="3832584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</a:t>
            </a:r>
          </a:p>
        </p:txBody>
      </p:sp>
      <p:sp>
        <p:nvSpPr>
          <p:cNvPr id="75" name="Прямоугольник 74"/>
          <p:cNvSpPr/>
          <p:nvPr/>
        </p:nvSpPr>
        <p:spPr>
          <a:xfrm>
            <a:off x="7808646" y="3654575"/>
            <a:ext cx="287259" cy="215444"/>
          </a:xfrm>
          <a:prstGeom prst="rect">
            <a:avLst/>
          </a:prstGeom>
          <a:solidFill>
            <a:srgbClr val="00B800"/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</a:p>
        </p:txBody>
      </p:sp>
      <p:sp>
        <p:nvSpPr>
          <p:cNvPr id="76" name="Прямоугольник 75"/>
          <p:cNvSpPr/>
          <p:nvPr/>
        </p:nvSpPr>
        <p:spPr>
          <a:xfrm>
            <a:off x="5264018" y="2069234"/>
            <a:ext cx="287259" cy="215444"/>
          </a:xfrm>
          <a:prstGeom prst="rect">
            <a:avLst/>
          </a:prstGeom>
          <a:solidFill>
            <a:srgbClr val="00B800"/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5046531" y="2567699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486483" y="3829407"/>
            <a:ext cx="235962" cy="215444"/>
          </a:xfrm>
          <a:prstGeom prst="rect">
            <a:avLst/>
          </a:prstGeom>
          <a:solidFill>
            <a:srgbClr val="00B800"/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41036" name="Прямоугольник 77"/>
          <p:cNvSpPr>
            <a:spLocks noChangeArrowheads="1"/>
          </p:cNvSpPr>
          <p:nvPr/>
        </p:nvSpPr>
        <p:spPr bwMode="auto">
          <a:xfrm>
            <a:off x="450850" y="1006475"/>
            <a:ext cx="27209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altLang="ru-RU" sz="1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ДОУ, не имеющие адаптационную группу</a:t>
            </a:r>
            <a:endParaRPr lang="ru-RU" altLang="ru-RU" sz="14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501650" y="1052513"/>
            <a:ext cx="184150" cy="215900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endParaRPr lang="ru-RU" sz="80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3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3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3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 tmFilter="0, 0; .2, .5; .8, .5; 1, 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500" autoRev="1" fill="hold"/>
                                        <p:tgtEl>
                                          <p:spTgt spid="6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repeatCount="3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 tmFilter="0, 0; .2, .5; .8, .5; 1, 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500" autoRev="1" fill="hold"/>
                                        <p:tgtEl>
                                          <p:spTgt spid="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repeatCount="3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 tmFilter="0, 0; .2, .5; .8, .5; 1, 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500" autoRev="1" fill="hold"/>
                                        <p:tgtEl>
                                          <p:spTgt spid="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6" presetClass="emph" presetSubtype="0" repeatCount="3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50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6" presetClass="emph" presetSubtype="0" repeatCount="3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50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:\Users\User\Desktop\фоннннн.png"/>
          <p:cNvPicPr>
            <a:picLocks noChangeAspect="1" noChangeArrowheads="1"/>
          </p:cNvPicPr>
          <p:nvPr/>
        </p:nvPicPr>
        <p:blipFill>
          <a:blip r:embed="rId2"/>
          <a:srcRect t="7761" r="1193" b="3212"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7" name="Рисунок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3075" y="1125538"/>
            <a:ext cx="8197850" cy="532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712611" y="2766937"/>
            <a:ext cx="287258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568499" y="2872499"/>
            <a:ext cx="287259" cy="215444"/>
          </a:xfrm>
          <a:prstGeom prst="rect">
            <a:avLst/>
          </a:prstGeom>
          <a:solidFill>
            <a:srgbClr val="00B800"/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92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34349" y="3984267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068505" y="4324926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355764" y="4443948"/>
            <a:ext cx="287258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489610" y="4119390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640603" y="3915904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619799" y="4044851"/>
            <a:ext cx="287259" cy="215444"/>
          </a:xfrm>
          <a:prstGeom prst="rect">
            <a:avLst/>
          </a:prstGeom>
          <a:solidFill>
            <a:srgbClr val="00B800"/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281240" y="4029390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281240" y="4270990"/>
            <a:ext cx="287259" cy="215444"/>
          </a:xfrm>
          <a:prstGeom prst="rect">
            <a:avLst/>
          </a:prstGeom>
          <a:solidFill>
            <a:srgbClr val="00B800"/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348731" y="4509120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205101" y="4966032"/>
            <a:ext cx="287259" cy="215444"/>
          </a:xfrm>
          <a:prstGeom prst="rect">
            <a:avLst/>
          </a:prstGeom>
          <a:solidFill>
            <a:srgbClr val="00B800"/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2622413" y="5312682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121870" y="4128704"/>
            <a:ext cx="235962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404062" y="4563839"/>
            <a:ext cx="235962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4335784" y="4717829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3789131" y="3166574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4234512" y="3419509"/>
            <a:ext cx="314301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3952219" y="3528470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3789130" y="3362956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4188656" y="3946557"/>
            <a:ext cx="235962" cy="215444"/>
          </a:xfrm>
          <a:prstGeom prst="rect">
            <a:avLst/>
          </a:prstGeom>
          <a:solidFill>
            <a:srgbClr val="00B800"/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2420352" y="5111440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4165113" y="2697170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5073734" y="4100210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5159302" y="4298423"/>
            <a:ext cx="287259" cy="215444"/>
          </a:xfrm>
          <a:prstGeom prst="rect">
            <a:avLst/>
          </a:prstGeom>
          <a:solidFill>
            <a:srgbClr val="00B800"/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5477097" y="5013756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6234092" y="5091795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6182960" y="4858310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6039331" y="4205110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6096069" y="4468975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2276722" y="2767497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93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3963971" y="2101689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94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6456140" y="2375101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7182806" y="2482823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7103950" y="1952955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7298594" y="2137891"/>
            <a:ext cx="235962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7523375" y="1829979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7732025" y="1593086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7893228" y="2459977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69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7829786" y="2164850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7792769" y="2781942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7097794" y="3450902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7292392" y="3247359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7749598" y="3336142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7358794" y="3429000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4608839" y="2236842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4571493" y="2895353"/>
            <a:ext cx="287259" cy="215444"/>
          </a:xfrm>
          <a:prstGeom prst="rect">
            <a:avLst/>
          </a:prstGeom>
          <a:solidFill>
            <a:srgbClr val="00B800"/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4745691" y="2655585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5133944" y="2866559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5839646" y="2567699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5572168" y="2605246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6168881" y="2679909"/>
            <a:ext cx="287259" cy="215444"/>
          </a:xfrm>
          <a:prstGeom prst="rect">
            <a:avLst/>
          </a:prstGeom>
          <a:solidFill>
            <a:srgbClr val="00B8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5983275" y="2912742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5830493" y="2173798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88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5349117" y="1887410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5543233" y="2182227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84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5333467" y="2590545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</a:t>
            </a:r>
          </a:p>
        </p:txBody>
      </p:sp>
      <p:sp>
        <p:nvSpPr>
          <p:cNvPr id="65" name="Прямоугольник 64"/>
          <p:cNvSpPr/>
          <p:nvPr/>
        </p:nvSpPr>
        <p:spPr>
          <a:xfrm>
            <a:off x="6564424" y="4219223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</a:t>
            </a:r>
          </a:p>
        </p:txBody>
      </p:sp>
      <p:sp>
        <p:nvSpPr>
          <p:cNvPr id="66" name="Прямоугольник 65"/>
          <p:cNvSpPr/>
          <p:nvPr/>
        </p:nvSpPr>
        <p:spPr>
          <a:xfrm>
            <a:off x="6668483" y="4020937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6716824" y="4766139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</a:p>
        </p:txBody>
      </p:sp>
      <p:sp>
        <p:nvSpPr>
          <p:cNvPr id="68" name="Прямоугольник 67"/>
          <p:cNvSpPr/>
          <p:nvPr/>
        </p:nvSpPr>
        <p:spPr>
          <a:xfrm>
            <a:off x="7225305" y="5091795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</a:t>
            </a:r>
          </a:p>
        </p:txBody>
      </p:sp>
      <p:sp>
        <p:nvSpPr>
          <p:cNvPr id="69" name="Прямоугольник 68"/>
          <p:cNvSpPr/>
          <p:nvPr/>
        </p:nvSpPr>
        <p:spPr>
          <a:xfrm>
            <a:off x="6938046" y="5164439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</a:p>
        </p:txBody>
      </p:sp>
      <p:sp>
        <p:nvSpPr>
          <p:cNvPr id="70" name="Прямоугольник 69"/>
          <p:cNvSpPr/>
          <p:nvPr/>
        </p:nvSpPr>
        <p:spPr>
          <a:xfrm>
            <a:off x="8058951" y="4486434"/>
            <a:ext cx="287259" cy="215444"/>
          </a:xfrm>
          <a:prstGeom prst="rect">
            <a:avLst/>
          </a:prstGeom>
          <a:solidFill>
            <a:srgbClr val="00B800"/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8141393" y="4660827"/>
            <a:ext cx="287259" cy="215444"/>
          </a:xfrm>
          <a:prstGeom prst="rect">
            <a:avLst/>
          </a:prstGeom>
          <a:solidFill>
            <a:srgbClr val="00B800"/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</a:t>
            </a:r>
          </a:p>
        </p:txBody>
      </p:sp>
      <p:sp>
        <p:nvSpPr>
          <p:cNvPr id="72" name="Прямоугольник 71"/>
          <p:cNvSpPr/>
          <p:nvPr/>
        </p:nvSpPr>
        <p:spPr>
          <a:xfrm>
            <a:off x="7593008" y="4353582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</a:t>
            </a:r>
          </a:p>
        </p:txBody>
      </p:sp>
      <p:sp>
        <p:nvSpPr>
          <p:cNvPr id="73" name="Прямоугольник 72"/>
          <p:cNvSpPr/>
          <p:nvPr/>
        </p:nvSpPr>
        <p:spPr>
          <a:xfrm>
            <a:off x="7736637" y="4105872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</a:p>
        </p:txBody>
      </p:sp>
      <p:sp>
        <p:nvSpPr>
          <p:cNvPr id="74" name="Прямоугольник 73"/>
          <p:cNvSpPr/>
          <p:nvPr/>
        </p:nvSpPr>
        <p:spPr>
          <a:xfrm>
            <a:off x="7241813" y="3832584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</a:t>
            </a:r>
          </a:p>
        </p:txBody>
      </p:sp>
      <p:sp>
        <p:nvSpPr>
          <p:cNvPr id="75" name="Прямоугольник 74"/>
          <p:cNvSpPr/>
          <p:nvPr/>
        </p:nvSpPr>
        <p:spPr>
          <a:xfrm>
            <a:off x="7808646" y="3654575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</a:p>
        </p:txBody>
      </p:sp>
      <p:sp>
        <p:nvSpPr>
          <p:cNvPr id="76" name="Прямоугольник 75"/>
          <p:cNvSpPr/>
          <p:nvPr/>
        </p:nvSpPr>
        <p:spPr>
          <a:xfrm>
            <a:off x="5264018" y="2069234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5046531" y="2567699"/>
            <a:ext cx="287259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486483" y="3829407"/>
            <a:ext cx="235962" cy="215444"/>
          </a:xfrm>
          <a:prstGeom prst="rect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2539" name="Прямоугольник 77"/>
          <p:cNvSpPr>
            <a:spLocks noChangeArrowheads="1"/>
          </p:cNvSpPr>
          <p:nvPr/>
        </p:nvSpPr>
        <p:spPr bwMode="auto">
          <a:xfrm>
            <a:off x="519113" y="339725"/>
            <a:ext cx="82089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Группы предшкольной подготовки</a:t>
            </a:r>
          </a:p>
        </p:txBody>
      </p:sp>
      <p:sp>
        <p:nvSpPr>
          <p:cNvPr id="42060" name="Прямоугольник 79"/>
          <p:cNvSpPr>
            <a:spLocks noChangeArrowheads="1"/>
          </p:cNvSpPr>
          <p:nvPr/>
        </p:nvSpPr>
        <p:spPr bwMode="auto">
          <a:xfrm>
            <a:off x="450850" y="1006475"/>
            <a:ext cx="2720975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altLang="ru-RU" sz="1400" b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КП 2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altLang="ru-RU" sz="1400" b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КП 3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altLang="ru-RU" sz="1400" b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КП 4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altLang="ru-RU" sz="1400" b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КП 5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altLang="ru-RU" sz="1400" b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Афанасово</a:t>
            </a:r>
            <a:endParaRPr lang="ru-RU" altLang="ru-RU" sz="140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061" name="Прямоугольник 80"/>
          <p:cNvSpPr>
            <a:spLocks noChangeArrowheads="1"/>
          </p:cNvSpPr>
          <p:nvPr/>
        </p:nvSpPr>
        <p:spPr bwMode="auto">
          <a:xfrm>
            <a:off x="479425" y="5327650"/>
            <a:ext cx="2155825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altLang="ru-RU" sz="1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Шереметьевка</a:t>
            </a:r>
            <a:endParaRPr lang="ru-RU" altLang="ru-RU" sz="14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ru-RU" altLang="ru-RU" sz="1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Сухарево</a:t>
            </a:r>
            <a:endParaRPr lang="ru-RU" altLang="ru-RU" sz="14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ru-RU" altLang="ru-RU" sz="1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Старошешминск</a:t>
            </a:r>
            <a:endParaRPr lang="ru-RU" altLang="ru-RU" sz="14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ru-RU" altLang="ru-RU" sz="1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Н.Челны</a:t>
            </a:r>
            <a:endParaRPr lang="ru-RU" altLang="ru-RU" sz="14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ru-RU" altLang="ru-RU" sz="1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Кр.Кадка</a:t>
            </a:r>
            <a:endParaRPr lang="ru-RU" altLang="ru-RU" sz="14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ru-RU" altLang="ru-RU" sz="1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Прости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C:\Users\User\Desktop\фоннннн.png"/>
          <p:cNvPicPr>
            <a:picLocks noChangeAspect="1" noChangeArrowheads="1"/>
          </p:cNvPicPr>
          <p:nvPr/>
        </p:nvPicPr>
        <p:blipFill>
          <a:blip r:embed="rId2"/>
          <a:srcRect t="7761" r="1193" b="3212"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1" name="Прямоугольник 3"/>
          <p:cNvSpPr>
            <a:spLocks noChangeArrowheads="1"/>
          </p:cNvSpPr>
          <p:nvPr/>
        </p:nvSpPr>
        <p:spPr bwMode="auto">
          <a:xfrm>
            <a:off x="503238" y="363538"/>
            <a:ext cx="82073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Сеть коррекционных ДОУ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95300" y="1412875"/>
          <a:ext cx="8180388" cy="461010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212581"/>
                <a:gridCol w="719973"/>
                <a:gridCol w="3095880"/>
                <a:gridCol w="1151954"/>
              </a:tblGrid>
              <a:tr h="43206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Специфика групп</a:t>
                      </a:r>
                      <a:endParaRPr lang="ru-RU" sz="1800" b="1" i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70" marR="6857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800" b="1" i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70" marR="6857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040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ДОУ</a:t>
                      </a:r>
                      <a:endParaRPr lang="ru-RU" sz="1800" b="1" i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70" marR="6857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них специализированных групп</a:t>
                      </a:r>
                      <a:endParaRPr lang="ru-RU" sz="1800" b="1" i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70" marR="6857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них детей</a:t>
                      </a:r>
                      <a:endParaRPr lang="ru-RU" sz="1800" b="1" i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70" marR="6857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8707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нарушением речи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70" marR="6857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70" marR="6857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70" marR="6857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686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70" marR="6857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8707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нарушением зрения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70" marR="6857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70" marR="6857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70" marR="6857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292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70" marR="6857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8707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нарушением слуха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70" marR="6857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70" marR="6857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70" marR="6857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70" marR="6857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8707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нарушением интеллекта и ЗПР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70" marR="6857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70" marR="6857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70" marR="6857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70" marR="6857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59204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нарушением опорно-двигательного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             аппарата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70" marR="6857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70" marR="6857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70" marR="6857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70" marR="6857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8707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детей с 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тубинтоксикацией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70" marR="6857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70" marR="6857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70" marR="6857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498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70" marR="6857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59204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детей с аллергическими </a:t>
                      </a: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заболеваниями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70" marR="6857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70" marR="6857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70" marR="6857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362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70" marR="6857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9204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детей с 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нефрологическими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b="1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заболеваниями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70" marR="6857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70" marR="6857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70" marR="6857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70" marR="6857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6301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70" marR="68570" marT="0" marB="0" anchor="ctr">
                    <a:solidFill>
                      <a:srgbClr val="FFAE3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70" marR="68570" marT="0" marB="0" anchor="ctr">
                    <a:solidFill>
                      <a:srgbClr val="FFAE3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70" marR="68570" marT="0" marB="0" anchor="ctr">
                    <a:solidFill>
                      <a:srgbClr val="FFAE3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2213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70" marR="68570" marT="0" marB="0" anchor="ctr">
                    <a:solidFill>
                      <a:srgbClr val="FFAE3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C:\Users\User\Desktop\фоннннн.png"/>
          <p:cNvPicPr>
            <a:picLocks noChangeAspect="1" noChangeArrowheads="1"/>
          </p:cNvPicPr>
          <p:nvPr/>
        </p:nvPicPr>
        <p:blipFill>
          <a:blip r:embed="rId2"/>
          <a:srcRect t="7761" r="1193" b="3212"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5" name="Рисунок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3075" y="1125538"/>
            <a:ext cx="8197850" cy="532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712611" y="2766937"/>
            <a:ext cx="287258" cy="215444"/>
          </a:xfrm>
          <a:prstGeom prst="rect">
            <a:avLst/>
          </a:prstGeom>
          <a:solidFill>
            <a:srgbClr val="008E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568499" y="2872499"/>
            <a:ext cx="287259" cy="2154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92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34349" y="3984267"/>
            <a:ext cx="287259" cy="2154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068505" y="4324926"/>
            <a:ext cx="287259" cy="2154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355764" y="4443948"/>
            <a:ext cx="287258" cy="215444"/>
          </a:xfrm>
          <a:prstGeom prst="rect">
            <a:avLst/>
          </a:prstGeom>
          <a:solidFill>
            <a:srgbClr val="008E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489610" y="4119390"/>
            <a:ext cx="287259" cy="2154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640603" y="3915904"/>
            <a:ext cx="287259" cy="2154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619799" y="4044851"/>
            <a:ext cx="287259" cy="2154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281240" y="4029390"/>
            <a:ext cx="287259" cy="2154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281240" y="4270990"/>
            <a:ext cx="287259" cy="2154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348731" y="4509120"/>
            <a:ext cx="287259" cy="2154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205101" y="4966032"/>
            <a:ext cx="287259" cy="2154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2622413" y="5312682"/>
            <a:ext cx="287259" cy="2154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121870" y="4128704"/>
            <a:ext cx="235962" cy="2154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404062" y="4563839"/>
            <a:ext cx="235962" cy="2154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4335784" y="4717829"/>
            <a:ext cx="287259" cy="2154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4234512" y="3419509"/>
            <a:ext cx="314301" cy="2154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bg1"/>
            </a:solidFill>
          </a:ln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3952219" y="3528470"/>
            <a:ext cx="287259" cy="2154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3789130" y="3362956"/>
            <a:ext cx="287259" cy="2154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4188656" y="3946557"/>
            <a:ext cx="235962" cy="2154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2420352" y="5111440"/>
            <a:ext cx="287259" cy="2154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4165113" y="2697170"/>
            <a:ext cx="287259" cy="2154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5073734" y="4100210"/>
            <a:ext cx="287259" cy="2154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5159302" y="4298423"/>
            <a:ext cx="287259" cy="2154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5477097" y="5013756"/>
            <a:ext cx="287259" cy="2154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6234092" y="5091795"/>
            <a:ext cx="287259" cy="2154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6182960" y="4858310"/>
            <a:ext cx="287259" cy="2154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6039331" y="4205110"/>
            <a:ext cx="287259" cy="2154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6096069" y="4468975"/>
            <a:ext cx="287259" cy="2154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2276722" y="2767497"/>
            <a:ext cx="287259" cy="2154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93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3963971" y="2101689"/>
            <a:ext cx="287259" cy="2154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94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6456140" y="2375101"/>
            <a:ext cx="287259" cy="2154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7182806" y="2482823"/>
            <a:ext cx="287259" cy="2154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7298594" y="2137891"/>
            <a:ext cx="235962" cy="2154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7523375" y="1829979"/>
            <a:ext cx="287259" cy="2154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7732025" y="1593086"/>
            <a:ext cx="287259" cy="2154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7893228" y="2459977"/>
            <a:ext cx="287259" cy="2154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69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7829786" y="2164850"/>
            <a:ext cx="287259" cy="2154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7792769" y="2781942"/>
            <a:ext cx="287259" cy="2154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7097794" y="3450902"/>
            <a:ext cx="287259" cy="2154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7749598" y="3336142"/>
            <a:ext cx="287259" cy="215444"/>
          </a:xfrm>
          <a:prstGeom prst="rect">
            <a:avLst/>
          </a:prstGeom>
          <a:solidFill>
            <a:srgbClr val="008E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7358794" y="3429000"/>
            <a:ext cx="287259" cy="2154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4608839" y="2236842"/>
            <a:ext cx="287259" cy="2154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4571493" y="2895353"/>
            <a:ext cx="287259" cy="2154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4745691" y="2655585"/>
            <a:ext cx="287259" cy="2154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5133944" y="2866559"/>
            <a:ext cx="287259" cy="2154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5839646" y="2567699"/>
            <a:ext cx="287259" cy="2154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5572168" y="2605246"/>
            <a:ext cx="287259" cy="215444"/>
          </a:xfrm>
          <a:prstGeom prst="rect">
            <a:avLst/>
          </a:prstGeom>
          <a:solidFill>
            <a:srgbClr val="008E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6168881" y="2679909"/>
            <a:ext cx="287259" cy="2154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5983275" y="2912742"/>
            <a:ext cx="287259" cy="2154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5830493" y="2173798"/>
            <a:ext cx="287259" cy="2154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88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5543233" y="2182227"/>
            <a:ext cx="287259" cy="2154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84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5333467" y="2590545"/>
            <a:ext cx="287259" cy="215444"/>
          </a:xfrm>
          <a:prstGeom prst="rect">
            <a:avLst/>
          </a:prstGeom>
          <a:solidFill>
            <a:srgbClr val="008E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</a:t>
            </a:r>
          </a:p>
        </p:txBody>
      </p:sp>
      <p:sp>
        <p:nvSpPr>
          <p:cNvPr id="65" name="Прямоугольник 64"/>
          <p:cNvSpPr/>
          <p:nvPr/>
        </p:nvSpPr>
        <p:spPr>
          <a:xfrm>
            <a:off x="6564424" y="4219223"/>
            <a:ext cx="287259" cy="2154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</a:t>
            </a:r>
          </a:p>
        </p:txBody>
      </p:sp>
      <p:sp>
        <p:nvSpPr>
          <p:cNvPr id="66" name="Прямоугольник 65"/>
          <p:cNvSpPr/>
          <p:nvPr/>
        </p:nvSpPr>
        <p:spPr>
          <a:xfrm>
            <a:off x="6668483" y="4020937"/>
            <a:ext cx="287259" cy="2154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6716824" y="4766139"/>
            <a:ext cx="287259" cy="2154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</a:p>
        </p:txBody>
      </p:sp>
      <p:sp>
        <p:nvSpPr>
          <p:cNvPr id="68" name="Прямоугольник 67"/>
          <p:cNvSpPr/>
          <p:nvPr/>
        </p:nvSpPr>
        <p:spPr>
          <a:xfrm>
            <a:off x="7225305" y="5091795"/>
            <a:ext cx="287259" cy="2154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</a:t>
            </a:r>
          </a:p>
        </p:txBody>
      </p:sp>
      <p:sp>
        <p:nvSpPr>
          <p:cNvPr id="69" name="Прямоугольник 68"/>
          <p:cNvSpPr/>
          <p:nvPr/>
        </p:nvSpPr>
        <p:spPr>
          <a:xfrm>
            <a:off x="6938046" y="5164439"/>
            <a:ext cx="287259" cy="2154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</a:p>
        </p:txBody>
      </p:sp>
      <p:sp>
        <p:nvSpPr>
          <p:cNvPr id="70" name="Прямоугольник 69"/>
          <p:cNvSpPr/>
          <p:nvPr/>
        </p:nvSpPr>
        <p:spPr>
          <a:xfrm>
            <a:off x="8058951" y="4486434"/>
            <a:ext cx="287259" cy="2154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8141393" y="4660827"/>
            <a:ext cx="287259" cy="2154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</a:t>
            </a:r>
          </a:p>
        </p:txBody>
      </p:sp>
      <p:sp>
        <p:nvSpPr>
          <p:cNvPr id="72" name="Прямоугольник 71"/>
          <p:cNvSpPr/>
          <p:nvPr/>
        </p:nvSpPr>
        <p:spPr>
          <a:xfrm>
            <a:off x="7593008" y="4353582"/>
            <a:ext cx="287259" cy="2154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</a:t>
            </a:r>
          </a:p>
        </p:txBody>
      </p:sp>
      <p:sp>
        <p:nvSpPr>
          <p:cNvPr id="73" name="Прямоугольник 72"/>
          <p:cNvSpPr/>
          <p:nvPr/>
        </p:nvSpPr>
        <p:spPr>
          <a:xfrm>
            <a:off x="7736637" y="4105872"/>
            <a:ext cx="287259" cy="2154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</a:p>
        </p:txBody>
      </p:sp>
      <p:sp>
        <p:nvSpPr>
          <p:cNvPr id="74" name="Прямоугольник 73"/>
          <p:cNvSpPr/>
          <p:nvPr/>
        </p:nvSpPr>
        <p:spPr>
          <a:xfrm>
            <a:off x="7241813" y="3832584"/>
            <a:ext cx="287259" cy="215444"/>
          </a:xfrm>
          <a:prstGeom prst="rect">
            <a:avLst/>
          </a:prstGeom>
          <a:solidFill>
            <a:srgbClr val="008E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</a:t>
            </a:r>
          </a:p>
        </p:txBody>
      </p:sp>
      <p:sp>
        <p:nvSpPr>
          <p:cNvPr id="75" name="Прямоугольник 74"/>
          <p:cNvSpPr/>
          <p:nvPr/>
        </p:nvSpPr>
        <p:spPr>
          <a:xfrm>
            <a:off x="7808646" y="3654575"/>
            <a:ext cx="287259" cy="2154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</a:p>
        </p:txBody>
      </p:sp>
      <p:sp>
        <p:nvSpPr>
          <p:cNvPr id="76" name="Прямоугольник 75"/>
          <p:cNvSpPr/>
          <p:nvPr/>
        </p:nvSpPr>
        <p:spPr>
          <a:xfrm>
            <a:off x="5264018" y="2069234"/>
            <a:ext cx="287259" cy="2154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5046531" y="2567699"/>
            <a:ext cx="287259" cy="2154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486483" y="3829407"/>
            <a:ext cx="235962" cy="2154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4583" name="Прямоугольник 77"/>
          <p:cNvSpPr>
            <a:spLocks noChangeArrowheads="1"/>
          </p:cNvSpPr>
          <p:nvPr/>
        </p:nvSpPr>
        <p:spPr bwMode="auto">
          <a:xfrm>
            <a:off x="519113" y="339725"/>
            <a:ext cx="82089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Консультационные пункты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7019059" y="1887410"/>
            <a:ext cx="412491" cy="261610"/>
          </a:xfrm>
          <a:prstGeom prst="rect">
            <a:avLst/>
          </a:prstGeom>
          <a:solidFill>
            <a:srgbClr val="008E00"/>
          </a:solidFill>
          <a:ln w="38100">
            <a:solidFill>
              <a:srgbClr val="006600"/>
            </a:solidFill>
          </a:ln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11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7292392" y="3247359"/>
            <a:ext cx="287259" cy="215444"/>
          </a:xfrm>
          <a:prstGeom prst="rect">
            <a:avLst/>
          </a:prstGeom>
          <a:solidFill>
            <a:srgbClr val="008E00"/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3789131" y="3166574"/>
            <a:ext cx="287259" cy="215444"/>
          </a:xfrm>
          <a:prstGeom prst="rect">
            <a:avLst/>
          </a:prstGeom>
          <a:solidFill>
            <a:srgbClr val="008E00"/>
          </a:solidFill>
          <a:ln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5349117" y="1887410"/>
            <a:ext cx="287259" cy="215444"/>
          </a:xfrm>
          <a:prstGeom prst="rect">
            <a:avLst/>
          </a:prstGeom>
          <a:solidFill>
            <a:srgbClr val="008E00"/>
          </a:solidFill>
          <a:ln w="12700">
            <a:solidFill>
              <a:schemeClr val="bg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ru-RU" sz="80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</a:t>
            </a:r>
          </a:p>
        </p:txBody>
      </p:sp>
      <p:cxnSp>
        <p:nvCxnSpPr>
          <p:cNvPr id="3" name="Прямая соединительная линия 2"/>
          <p:cNvCxnSpPr>
            <a:stCxn id="42" idx="1"/>
          </p:cNvCxnSpPr>
          <p:nvPr/>
        </p:nvCxnSpPr>
        <p:spPr>
          <a:xfrm flipH="1">
            <a:off x="5635625" y="2017713"/>
            <a:ext cx="1382713" cy="0"/>
          </a:xfrm>
          <a:prstGeom prst="line">
            <a:avLst/>
          </a:prstGeom>
          <a:ln w="19050">
            <a:solidFill>
              <a:srgbClr val="008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единительная линия 78"/>
          <p:cNvCxnSpPr>
            <a:endCxn id="64" idx="0"/>
          </p:cNvCxnSpPr>
          <p:nvPr/>
        </p:nvCxnSpPr>
        <p:spPr>
          <a:xfrm flipH="1">
            <a:off x="5476875" y="2017713"/>
            <a:ext cx="1547813" cy="573087"/>
          </a:xfrm>
          <a:prstGeom prst="line">
            <a:avLst/>
          </a:prstGeom>
          <a:ln w="19050">
            <a:solidFill>
              <a:srgbClr val="008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/>
          <p:nvPr/>
        </p:nvCxnSpPr>
        <p:spPr>
          <a:xfrm flipH="1">
            <a:off x="5764213" y="2017713"/>
            <a:ext cx="1260475" cy="573087"/>
          </a:xfrm>
          <a:prstGeom prst="line">
            <a:avLst/>
          </a:prstGeom>
          <a:ln w="19050">
            <a:solidFill>
              <a:srgbClr val="008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единительная линия 81"/>
          <p:cNvCxnSpPr>
            <a:endCxn id="7" idx="3"/>
          </p:cNvCxnSpPr>
          <p:nvPr/>
        </p:nvCxnSpPr>
        <p:spPr>
          <a:xfrm flipH="1">
            <a:off x="2000250" y="2014538"/>
            <a:ext cx="4975225" cy="860425"/>
          </a:xfrm>
          <a:prstGeom prst="line">
            <a:avLst/>
          </a:prstGeom>
          <a:ln w="19050">
            <a:solidFill>
              <a:srgbClr val="008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/>
          <p:cNvCxnSpPr>
            <a:endCxn id="51" idx="0"/>
          </p:cNvCxnSpPr>
          <p:nvPr/>
        </p:nvCxnSpPr>
        <p:spPr>
          <a:xfrm>
            <a:off x="7251700" y="2182813"/>
            <a:ext cx="641350" cy="1154112"/>
          </a:xfrm>
          <a:prstGeom prst="line">
            <a:avLst/>
          </a:prstGeom>
          <a:ln w="19050">
            <a:solidFill>
              <a:srgbClr val="008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/>
          <p:cNvCxnSpPr>
            <a:endCxn id="50" idx="0"/>
          </p:cNvCxnSpPr>
          <p:nvPr/>
        </p:nvCxnSpPr>
        <p:spPr>
          <a:xfrm>
            <a:off x="7234238" y="2152650"/>
            <a:ext cx="201612" cy="1095375"/>
          </a:xfrm>
          <a:prstGeom prst="line">
            <a:avLst/>
          </a:prstGeom>
          <a:ln w="19050">
            <a:solidFill>
              <a:srgbClr val="008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единительная линия 88"/>
          <p:cNvCxnSpPr/>
          <p:nvPr/>
        </p:nvCxnSpPr>
        <p:spPr>
          <a:xfrm>
            <a:off x="7234238" y="2165350"/>
            <a:ext cx="23812" cy="1668463"/>
          </a:xfrm>
          <a:prstGeom prst="line">
            <a:avLst/>
          </a:prstGeom>
          <a:ln w="19050">
            <a:solidFill>
              <a:srgbClr val="008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Полилиния 96"/>
          <p:cNvSpPr/>
          <p:nvPr/>
        </p:nvSpPr>
        <p:spPr>
          <a:xfrm>
            <a:off x="1466850" y="2044700"/>
            <a:ext cx="5529263" cy="2397125"/>
          </a:xfrm>
          <a:custGeom>
            <a:avLst/>
            <a:gdLst>
              <a:gd name="connsiteX0" fmla="*/ 0 w 5529532"/>
              <a:gd name="connsiteY0" fmla="*/ 2398144 h 2398144"/>
              <a:gd name="connsiteX1" fmla="*/ 2035834 w 5529532"/>
              <a:gd name="connsiteY1" fmla="*/ 992038 h 2398144"/>
              <a:gd name="connsiteX2" fmla="*/ 5529532 w 5529532"/>
              <a:gd name="connsiteY2" fmla="*/ 0 h 2398144"/>
              <a:gd name="connsiteX3" fmla="*/ 5529532 w 5529532"/>
              <a:gd name="connsiteY3" fmla="*/ 0 h 2398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29532" h="2398144">
                <a:moveTo>
                  <a:pt x="0" y="2398144"/>
                </a:moveTo>
                <a:cubicBezTo>
                  <a:pt x="557122" y="1894936"/>
                  <a:pt x="1114245" y="1391729"/>
                  <a:pt x="2035834" y="992038"/>
                </a:cubicBezTo>
                <a:cubicBezTo>
                  <a:pt x="2957423" y="592347"/>
                  <a:pt x="5529532" y="0"/>
                  <a:pt x="5529532" y="0"/>
                </a:cubicBezTo>
                <a:lnTo>
                  <a:pt x="5529532" y="0"/>
                </a:lnTo>
              </a:path>
            </a:pathLst>
          </a:custGeom>
          <a:ln w="19050">
            <a:solidFill>
              <a:srgbClr val="008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8" name="Полилиния 97"/>
          <p:cNvSpPr/>
          <p:nvPr/>
        </p:nvSpPr>
        <p:spPr>
          <a:xfrm>
            <a:off x="3932238" y="2047875"/>
            <a:ext cx="3062287" cy="1119188"/>
          </a:xfrm>
          <a:custGeom>
            <a:avLst/>
            <a:gdLst>
              <a:gd name="connsiteX0" fmla="*/ 0 w 5529532"/>
              <a:gd name="connsiteY0" fmla="*/ 2398144 h 2398144"/>
              <a:gd name="connsiteX1" fmla="*/ 2035834 w 5529532"/>
              <a:gd name="connsiteY1" fmla="*/ 992038 h 2398144"/>
              <a:gd name="connsiteX2" fmla="*/ 5529532 w 5529532"/>
              <a:gd name="connsiteY2" fmla="*/ 0 h 2398144"/>
              <a:gd name="connsiteX3" fmla="*/ 5529532 w 5529532"/>
              <a:gd name="connsiteY3" fmla="*/ 0 h 2398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29532" h="2398144">
                <a:moveTo>
                  <a:pt x="0" y="2398144"/>
                </a:moveTo>
                <a:cubicBezTo>
                  <a:pt x="557122" y="1894936"/>
                  <a:pt x="1114245" y="1391729"/>
                  <a:pt x="2035834" y="992038"/>
                </a:cubicBezTo>
                <a:cubicBezTo>
                  <a:pt x="2957423" y="592347"/>
                  <a:pt x="5529532" y="0"/>
                  <a:pt x="5529532" y="0"/>
                </a:cubicBezTo>
                <a:lnTo>
                  <a:pt x="5529532" y="0"/>
                </a:lnTo>
              </a:path>
            </a:pathLst>
          </a:custGeom>
          <a:ln w="19050">
            <a:solidFill>
              <a:srgbClr val="008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2" descr="C:\Users\User\Desktop\фоннннн.png"/>
          <p:cNvPicPr>
            <a:picLocks noChangeAspect="1" noChangeArrowheads="1"/>
          </p:cNvPicPr>
          <p:nvPr/>
        </p:nvPicPr>
        <p:blipFill>
          <a:blip r:embed="rId2"/>
          <a:srcRect t="7761" r="1193" b="3212"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39" name="Прямоугольник 5"/>
          <p:cNvSpPr>
            <a:spLocks noChangeArrowheads="1"/>
          </p:cNvSpPr>
          <p:nvPr/>
        </p:nvSpPr>
        <p:spPr bwMode="auto">
          <a:xfrm>
            <a:off x="1588" y="476250"/>
            <a:ext cx="9144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400" b="1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Охват дополнительными услугами, </a:t>
            </a:r>
            <a:r>
              <a:rPr lang="ru-RU" alt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ru-RU" altLang="ru-RU" sz="16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/>
        </p:nvGraphicFramePr>
        <p:xfrm>
          <a:off x="250825" y="1397000"/>
          <a:ext cx="8569325" cy="5056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6"/>
          <p:cNvPicPr>
            <a:picLocks noChangeAspect="1" noChangeArrowheads="1"/>
          </p:cNvPicPr>
          <p:nvPr/>
        </p:nvPicPr>
        <p:blipFill>
          <a:blip r:embed="rId2"/>
          <a:srcRect t="2930" b="332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59" name="Рисунок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75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4" name="Прямоугольник 10"/>
          <p:cNvSpPr>
            <a:spLocks noChangeArrowheads="1"/>
          </p:cNvSpPr>
          <p:nvPr/>
        </p:nvSpPr>
        <p:spPr bwMode="auto">
          <a:xfrm>
            <a:off x="6876256" y="6237288"/>
            <a:ext cx="2267744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400" b="1" dirty="0">
                <a:effectLst>
                  <a:glow rad="101600">
                    <a:schemeClr val="bg1">
                      <a:alpha val="93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Каратэ</a:t>
            </a:r>
            <a:endParaRPr lang="ru-RU" altLang="ru-RU" sz="1600" b="1" dirty="0">
              <a:effectLst>
                <a:glow rad="101600">
                  <a:schemeClr val="bg1">
                    <a:alpha val="93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6"/>
          <p:cNvPicPr>
            <a:picLocks noChangeAspect="1" noChangeArrowheads="1"/>
          </p:cNvPicPr>
          <p:nvPr/>
        </p:nvPicPr>
        <p:blipFill>
          <a:blip r:embed="rId2"/>
          <a:srcRect t="2930" b="332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3" name="Рисунок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3425" y="2924175"/>
            <a:ext cx="5900738" cy="393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4" name="Рисунок 2"/>
          <p:cNvPicPr>
            <a:picLocks noChangeAspect="1"/>
          </p:cNvPicPr>
          <p:nvPr/>
        </p:nvPicPr>
        <p:blipFill>
          <a:blip r:embed="rId4"/>
          <a:srcRect r="11134"/>
          <a:stretch>
            <a:fillRect/>
          </a:stretch>
        </p:blipFill>
        <p:spPr bwMode="auto">
          <a:xfrm>
            <a:off x="0" y="0"/>
            <a:ext cx="91741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804248" y="6237312"/>
            <a:ext cx="2195736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effectLst>
                  <a:glow rad="1016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Теннис</a:t>
            </a:r>
            <a:endParaRPr lang="ru-RU" sz="1600" b="1" dirty="0">
              <a:effectLst>
                <a:glow rad="101600">
                  <a:schemeClr val="bg1"/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C:\Users\User\Desktop\фоннннн.png"/>
          <p:cNvPicPr>
            <a:picLocks noChangeAspect="1" noChangeArrowheads="1"/>
          </p:cNvPicPr>
          <p:nvPr/>
        </p:nvPicPr>
        <p:blipFill>
          <a:blip r:embed="rId2"/>
          <a:srcRect t="7761" r="1193" b="3212"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7" name="Рисунок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81000"/>
            <a:ext cx="9144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8" name="Рисунок 3"/>
          <p:cNvPicPr>
            <a:picLocks noChangeAspect="1"/>
          </p:cNvPicPr>
          <p:nvPr/>
        </p:nvPicPr>
        <p:blipFill>
          <a:blip r:embed="rId4"/>
          <a:srcRect l="18060" t="15125" b="9052"/>
          <a:stretch>
            <a:fillRect/>
          </a:stretch>
        </p:blipFill>
        <p:spPr bwMode="auto">
          <a:xfrm>
            <a:off x="0" y="255588"/>
            <a:ext cx="9144000" cy="634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11" name="Прямоугольник 10"/>
          <p:cNvSpPr>
            <a:spLocks noChangeArrowheads="1"/>
          </p:cNvSpPr>
          <p:nvPr/>
        </p:nvSpPr>
        <p:spPr bwMode="auto">
          <a:xfrm>
            <a:off x="1187624" y="6154062"/>
            <a:ext cx="78393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r>
              <a:rPr lang="ru-RU" altLang="ru-RU" sz="2400" b="1" dirty="0" smtClean="0">
                <a:effectLst>
                  <a:glow rad="101600">
                    <a:schemeClr val="bg1">
                      <a:alpha val="94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Обучение игре на музыкальных инструментах</a:t>
            </a:r>
            <a:endParaRPr lang="ru-RU" altLang="ru-RU" sz="1600" b="1" dirty="0">
              <a:effectLst>
                <a:glow rad="101600">
                  <a:schemeClr val="bg1">
                    <a:alpha val="94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C:\Users\User\Desktop\фоннннн.png"/>
          <p:cNvPicPr>
            <a:picLocks noChangeAspect="1" noChangeArrowheads="1"/>
          </p:cNvPicPr>
          <p:nvPr/>
        </p:nvPicPr>
        <p:blipFill>
          <a:blip r:embed="rId2"/>
          <a:srcRect t="7761" r="1193" b="3212"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9" name="Rectangle 3"/>
          <p:cNvSpPr txBox="1">
            <a:spLocks noChangeArrowheads="1"/>
          </p:cNvSpPr>
          <p:nvPr/>
        </p:nvSpPr>
        <p:spPr bwMode="auto">
          <a:xfrm>
            <a:off x="0" y="327025"/>
            <a:ext cx="91440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ndar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ndar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ndar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ndar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ndar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Капитальный ремонт </a:t>
            </a:r>
            <a:r>
              <a:rPr lang="ru-RU" alt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ДОУ в 2015-2016 гг.</a:t>
            </a:r>
            <a:endParaRPr lang="ru-RU" altLang="ru-RU" sz="24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Picture 4" descr="https://edu.tatar.ru/upload/gallery_photo/97690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/>
              <a:ext uri="{28A0092B-C50C-407E-A947-70E740481C1C}"/>
            </a:extLst>
          </a:blip>
          <a:srcRect l="20226" t="18852" r="7437" b="15726"/>
          <a:stretch/>
        </p:blipFill>
        <p:spPr bwMode="auto">
          <a:xfrm>
            <a:off x="220250" y="1124744"/>
            <a:ext cx="3294604" cy="2179123"/>
          </a:xfrm>
          <a:prstGeom prst="round2DiagRect">
            <a:avLst/>
          </a:prstGeom>
          <a:noFill/>
          <a:ln w="57150">
            <a:solidFill>
              <a:schemeClr val="bg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/>
          </a:extLst>
        </p:spPr>
      </p:pic>
      <p:sp>
        <p:nvSpPr>
          <p:cNvPr id="10" name="Прямоугольник 9"/>
          <p:cNvSpPr/>
          <p:nvPr/>
        </p:nvSpPr>
        <p:spPr>
          <a:xfrm>
            <a:off x="220250" y="3429000"/>
            <a:ext cx="3415646" cy="36933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dirty="0">
                <a:ln w="3175" cmpd="sng">
                  <a:solidFill>
                    <a:schemeClr val="tx1"/>
                  </a:solidFill>
                  <a:prstDash val="solid"/>
                </a:ln>
                <a:effectLst>
                  <a:glow rad="101600">
                    <a:schemeClr val="bg1">
                      <a:alpha val="99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Филиал  ЦРР-детский сад  № 90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/>
              <a:ext uri="{28A0092B-C50C-407E-A947-70E740481C1C}"/>
            </a:extLst>
          </a:blip>
          <a:srcRect b="5951"/>
          <a:stretch/>
        </p:blipFill>
        <p:spPr>
          <a:xfrm>
            <a:off x="3951656" y="1157472"/>
            <a:ext cx="3294604" cy="2160241"/>
          </a:xfrm>
          <a:prstGeom prst="round2DiagRect">
            <a:avLst/>
          </a:prstGeom>
          <a:ln w="57150">
            <a:solidFill>
              <a:schemeClr val="bg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2" name="Прямоугольник 11"/>
          <p:cNvSpPr/>
          <p:nvPr/>
        </p:nvSpPr>
        <p:spPr>
          <a:xfrm>
            <a:off x="3951656" y="3407233"/>
            <a:ext cx="3294604" cy="36933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dirty="0">
                <a:ln w="317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glow rad="1016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Детский сад № 15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436096" y="6191502"/>
            <a:ext cx="3423726" cy="36933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dirty="0">
                <a:ln w="317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glow rad="1016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Детский сад № 3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629505" y="6225920"/>
            <a:ext cx="3407745" cy="36933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dirty="0">
                <a:ln w="317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glow rad="1016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Детский сад № 44</a:t>
            </a:r>
          </a:p>
        </p:txBody>
      </p:sp>
      <p:pic>
        <p:nvPicPr>
          <p:cNvPr id="121858" name="Picture 2" descr="«Мирас» открыл двери для своих воспитанников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/>
              <a:ext uri="{28A0092B-C50C-407E-A947-70E740481C1C}"/>
            </a:extLst>
          </a:blip>
          <a:srcRect l="4225" r="3610" b="10916"/>
          <a:stretch/>
        </p:blipFill>
        <p:spPr bwMode="auto">
          <a:xfrm>
            <a:off x="1629505" y="3995649"/>
            <a:ext cx="3407745" cy="2106041"/>
          </a:xfrm>
          <a:prstGeom prst="round2DiagRect">
            <a:avLst/>
          </a:prstGeom>
          <a:noFill/>
          <a:ln w="57150">
            <a:solidFill>
              <a:schemeClr val="bg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/>
          </a:extLst>
        </p:spPr>
      </p:pic>
      <p:pic>
        <p:nvPicPr>
          <p:cNvPr id="16" name="Picture 4" descr="IRR_8356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/>
              <a:ext uri="{28A0092B-C50C-407E-A947-70E740481C1C}"/>
            </a:extLst>
          </a:blip>
          <a:srcRect t="7527"/>
          <a:stretch/>
        </p:blipFill>
        <p:spPr bwMode="auto">
          <a:xfrm>
            <a:off x="5436096" y="3959118"/>
            <a:ext cx="3423726" cy="2106988"/>
          </a:xfrm>
          <a:prstGeom prst="round2DiagRect">
            <a:avLst/>
          </a:prstGeom>
          <a:noFill/>
          <a:ln w="57150">
            <a:solidFill>
              <a:schemeClr val="bg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/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C:\Users\User\Desktop\фоннннн.png"/>
          <p:cNvPicPr>
            <a:picLocks noChangeAspect="1" noChangeArrowheads="1"/>
          </p:cNvPicPr>
          <p:nvPr/>
        </p:nvPicPr>
        <p:blipFill>
          <a:blip r:embed="rId2"/>
          <a:srcRect t="7761" r="1193" b="3212"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0163" y="461963"/>
            <a:ext cx="91440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ndar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ndar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ndar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ndar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ndar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Целевые ориентиры для системы дошкольного образования </a:t>
            </a:r>
          </a:p>
          <a:p>
            <a:pPr algn="ctr" eaLnBrk="1" hangingPunct="1">
              <a:defRPr/>
            </a:pPr>
            <a:r>
              <a:rPr lang="ru-RU" alt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2017 год</a:t>
            </a:r>
            <a:endParaRPr lang="ru-RU" altLang="ru-RU" sz="24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95288" y="1268413"/>
          <a:ext cx="8353425" cy="5354637"/>
        </p:xfrm>
        <a:graphic>
          <a:graphicData uri="http://schemas.openxmlformats.org/drawingml/2006/table">
            <a:tbl>
              <a:tblPr/>
              <a:tblGrid>
                <a:gridCol w="604837"/>
                <a:gridCol w="2500313"/>
                <a:gridCol w="2714625"/>
                <a:gridCol w="1214437"/>
                <a:gridCol w="1319213"/>
              </a:tblGrid>
              <a:tr h="576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п/п</a:t>
                      </a:r>
                      <a:endParaRPr kumimoji="0" lang="ru-RU" sz="12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Задачи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Наименование показателей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Фактические значения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(на 31 декабря 2016г.)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Планируемые значения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(На 31 декабря 2017г.)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646"/>
                    </a:solidFill>
                  </a:tcPr>
                </a:tc>
              </a:tr>
              <a:tr h="600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Повысить квалификационный уровень педагогических работников ДОУ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Квалификационный уровень педагогических работников ДОУ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73,0%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76%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</a:tr>
              <a:tr h="593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Повысить образовательный уровень педагогических работников ДОУ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Образовательный уровень педагогических работников ДОУ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74,2%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76%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00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Улучшить показатели по группам здоровья воспитанников 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воспитанников с сохранным здоровьем относительно показателей их здоровья при поступлении в ДОУ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6,9%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8,8%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</a:tr>
              <a:tr h="5254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Обеспечить выполнение натуральных норм по основным продуктам питания по всем ДОУ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Выполнение натуральных норм по основным продуктам питания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90%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95-100%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54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Обеспечить наличие адаптационных групп во всех ДОУ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ДОУ, имеющие адаптационные группы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77,1%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Обеспечить наличие групп предшкольной подготовки во всех ДОУ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ДОУ, имеющие группы предшкольной подготовки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24,2%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50%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00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Увеличить количество групп с обучением и воспитанием на родном (татарском) языке во всех ДОУ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Доля ДОУ, имеющие  группы с обучением и воспитанием на родном (татарском) языке 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81,5%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16111</TotalTime>
  <Words>2281</Words>
  <Application>Microsoft Office PowerPoint</Application>
  <PresentationFormat>Экран (4:3)</PresentationFormat>
  <Paragraphs>1306</Paragraphs>
  <Slides>47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47</vt:i4>
      </vt:variant>
    </vt:vector>
  </HeadingPairs>
  <TitlesOfParts>
    <vt:vector size="52" baseType="lpstr">
      <vt:lpstr>Arial</vt:lpstr>
      <vt:lpstr>Calibri</vt:lpstr>
      <vt:lpstr>Times New Roman</vt:lpstr>
      <vt:lpstr>Wingdings</vt:lpstr>
      <vt:lpstr>Тема1</vt:lpstr>
      <vt:lpstr>Слайд 1</vt:lpstr>
      <vt:lpstr>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Победители Республиканского конкурса: 2013 год – ДОУ № 64 2014 год – ДОУ № 82  2015 год – ДОУ № 83,  16,  ДОУ п. Трудовой  2016 год – ДОУ № 87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Состояние и пути модернизации  системы дошкольного образования  в Нижнекамском муниципальном районе</dc:title>
  <dc:creator>Userrrr</dc:creator>
  <cp:lastModifiedBy>ewe</cp:lastModifiedBy>
  <cp:revision>1365</cp:revision>
  <dcterms:created xsi:type="dcterms:W3CDTF">2011-10-18T05:20:01Z</dcterms:created>
  <dcterms:modified xsi:type="dcterms:W3CDTF">2017-05-03T07:22:45Z</dcterms:modified>
</cp:coreProperties>
</file>